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5"/>
  </p:sldMasterIdLst>
  <p:notesMasterIdLst>
    <p:notesMasterId r:id="rId22"/>
  </p:notesMasterIdLst>
  <p:sldIdLst>
    <p:sldId id="306" r:id="rId6"/>
    <p:sldId id="984" r:id="rId7"/>
    <p:sldId id="975" r:id="rId8"/>
    <p:sldId id="976" r:id="rId9"/>
    <p:sldId id="988" r:id="rId10"/>
    <p:sldId id="989" r:id="rId11"/>
    <p:sldId id="990" r:id="rId12"/>
    <p:sldId id="983" r:id="rId13"/>
    <p:sldId id="291" r:id="rId14"/>
    <p:sldId id="267" r:id="rId15"/>
    <p:sldId id="991" r:id="rId16"/>
    <p:sldId id="293" r:id="rId17"/>
    <p:sldId id="305" r:id="rId18"/>
    <p:sldId id="292" r:id="rId19"/>
    <p:sldId id="294" r:id="rId20"/>
    <p:sldId id="295" r:id="rId21"/>
  </p:sldIdLst>
  <p:sldSz cx="17340263" cy="9753600"/>
  <p:notesSz cx="6858000" cy="9144000"/>
  <p:defaultTextStyle>
    <a:lvl1pPr algn="ctr" defTabSz="584200">
      <a:defRPr sz="3600">
        <a:latin typeface="+mn-lt"/>
        <a:ea typeface="+mn-ea"/>
        <a:cs typeface="+mn-cs"/>
        <a:sym typeface="Calibri"/>
      </a:defRPr>
    </a:lvl1pPr>
    <a:lvl2pPr indent="228600" algn="ctr" defTabSz="584200">
      <a:defRPr sz="3600">
        <a:latin typeface="+mn-lt"/>
        <a:ea typeface="+mn-ea"/>
        <a:cs typeface="+mn-cs"/>
        <a:sym typeface="Calibri"/>
      </a:defRPr>
    </a:lvl2pPr>
    <a:lvl3pPr indent="457200" algn="ctr" defTabSz="584200">
      <a:defRPr sz="3600">
        <a:latin typeface="+mn-lt"/>
        <a:ea typeface="+mn-ea"/>
        <a:cs typeface="+mn-cs"/>
        <a:sym typeface="Calibri"/>
      </a:defRPr>
    </a:lvl3pPr>
    <a:lvl4pPr indent="685800" algn="ctr" defTabSz="584200">
      <a:defRPr sz="3600">
        <a:latin typeface="+mn-lt"/>
        <a:ea typeface="+mn-ea"/>
        <a:cs typeface="+mn-cs"/>
        <a:sym typeface="Calibri"/>
      </a:defRPr>
    </a:lvl4pPr>
    <a:lvl5pPr indent="914400" algn="ctr" defTabSz="584200">
      <a:defRPr sz="3600">
        <a:latin typeface="+mn-lt"/>
        <a:ea typeface="+mn-ea"/>
        <a:cs typeface="+mn-cs"/>
        <a:sym typeface="Calibri"/>
      </a:defRPr>
    </a:lvl5pPr>
    <a:lvl6pPr indent="1143000" algn="ctr" defTabSz="584200">
      <a:defRPr sz="3600">
        <a:latin typeface="+mn-lt"/>
        <a:ea typeface="+mn-ea"/>
        <a:cs typeface="+mn-cs"/>
        <a:sym typeface="Calibri"/>
      </a:defRPr>
    </a:lvl6pPr>
    <a:lvl7pPr indent="1371600" algn="ctr" defTabSz="584200">
      <a:defRPr sz="3600">
        <a:latin typeface="+mn-lt"/>
        <a:ea typeface="+mn-ea"/>
        <a:cs typeface="+mn-cs"/>
        <a:sym typeface="Calibri"/>
      </a:defRPr>
    </a:lvl7pPr>
    <a:lvl8pPr indent="1600200" algn="ctr" defTabSz="584200">
      <a:defRPr sz="3600">
        <a:latin typeface="+mn-lt"/>
        <a:ea typeface="+mn-ea"/>
        <a:cs typeface="+mn-cs"/>
        <a:sym typeface="Calibri"/>
      </a:defRPr>
    </a:lvl8pPr>
    <a:lvl9pPr indent="1828800" algn="ctr" defTabSz="584200">
      <a:defRPr sz="3600">
        <a:latin typeface="+mn-lt"/>
        <a:ea typeface="+mn-ea"/>
        <a:cs typeface="+mn-cs"/>
        <a:sym typeface="Calibri"/>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E00"/>
    <a:srgbClr val="000154"/>
    <a:srgbClr val="EE7F00"/>
    <a:srgbClr val="000000"/>
    <a:srgbClr val="3A3A3C"/>
    <a:srgbClr val="030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3878"/>
  </p:normalViewPr>
  <p:slideViewPr>
    <p:cSldViewPr showGuides="1">
      <p:cViewPr varScale="1">
        <p:scale>
          <a:sx n="38" d="100"/>
          <a:sy n="38" d="100"/>
        </p:scale>
        <p:origin x="1040" y="60"/>
      </p:cViewPr>
      <p:guideLst>
        <p:guide orient="horz" pos="3072"/>
        <p:guide pos="54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611344507"/>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875" indent="0">
              <a:buNone/>
            </a:pPr>
            <a:r>
              <a:rPr lang="en-US" b="1" u="sng" dirty="0">
                <a:solidFill>
                  <a:srgbClr val="000154"/>
                </a:solidFill>
              </a:rPr>
              <a:t>Activities</a:t>
            </a:r>
          </a:p>
          <a:p>
            <a:r>
              <a:rPr lang="en-US" dirty="0">
                <a:solidFill>
                  <a:srgbClr val="000154"/>
                </a:solidFill>
              </a:rPr>
              <a:t>Mapping of KERS, identification of stakeholders, joint video &amp; flyer, catalogue webpage and policy brief development</a:t>
            </a:r>
          </a:p>
          <a:p>
            <a:pPr marL="142875" indent="0">
              <a:buNone/>
            </a:pPr>
            <a:r>
              <a:rPr lang="en-US" b="1" u="sng" dirty="0">
                <a:solidFill>
                  <a:srgbClr val="000154"/>
                </a:solidFill>
              </a:rPr>
              <a:t>Main Achievements</a:t>
            </a:r>
          </a:p>
          <a:p>
            <a:r>
              <a:rPr lang="en-US" dirty="0">
                <a:solidFill>
                  <a:srgbClr val="000154"/>
                </a:solidFill>
              </a:rPr>
              <a:t>PG now has a unified policy position summarized in an easily understandable reference document</a:t>
            </a:r>
          </a:p>
          <a:p>
            <a:r>
              <a:rPr lang="en-US" dirty="0">
                <a:solidFill>
                  <a:srgbClr val="000154"/>
                </a:solidFill>
              </a:rPr>
              <a:t>A catalogue of the PG’s key results (59 in total) now exist online with short descriptions, relevant links, and contact points</a:t>
            </a:r>
          </a:p>
          <a:p>
            <a:endParaRPr lang="en-GB" dirty="0"/>
          </a:p>
        </p:txBody>
      </p:sp>
    </p:spTree>
    <p:extLst>
      <p:ext uri="{BB962C8B-B14F-4D97-AF65-F5344CB8AC3E}">
        <p14:creationId xmlns:p14="http://schemas.microsoft.com/office/powerpoint/2010/main" val="154681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2875" indent="0">
              <a:buNone/>
            </a:pPr>
            <a:r>
              <a:rPr lang="en-US" b="1" u="sng" dirty="0">
                <a:solidFill>
                  <a:srgbClr val="000154"/>
                </a:solidFill>
              </a:rPr>
              <a:t>Activities</a:t>
            </a:r>
          </a:p>
          <a:p>
            <a:r>
              <a:rPr lang="en-US" dirty="0">
                <a:solidFill>
                  <a:srgbClr val="000154"/>
                </a:solidFill>
              </a:rPr>
              <a:t>Mapping of KERS, identification of stakeholders, joint video &amp; flyer, catalogue webpage and policy brief development</a:t>
            </a:r>
          </a:p>
          <a:p>
            <a:pPr marL="142875" indent="0">
              <a:buNone/>
            </a:pPr>
            <a:r>
              <a:rPr lang="en-US" b="1" u="sng" dirty="0">
                <a:solidFill>
                  <a:srgbClr val="000154"/>
                </a:solidFill>
              </a:rPr>
              <a:t>Main Achievements</a:t>
            </a:r>
          </a:p>
          <a:p>
            <a:r>
              <a:rPr lang="en-US" dirty="0">
                <a:solidFill>
                  <a:srgbClr val="000154"/>
                </a:solidFill>
              </a:rPr>
              <a:t>PG now has a unified policy position summarized in an easily understandable reference document</a:t>
            </a:r>
          </a:p>
          <a:p>
            <a:r>
              <a:rPr lang="en-US" dirty="0">
                <a:solidFill>
                  <a:srgbClr val="000154"/>
                </a:solidFill>
              </a:rPr>
              <a:t>A catalogue of the PG’s key results (59 in total) now exist online with short descriptions, relevant links, and contact points</a:t>
            </a:r>
          </a:p>
          <a:p>
            <a:endParaRPr lang="en-GB" dirty="0"/>
          </a:p>
        </p:txBody>
      </p:sp>
    </p:spTree>
    <p:extLst>
      <p:ext uri="{BB962C8B-B14F-4D97-AF65-F5344CB8AC3E}">
        <p14:creationId xmlns:p14="http://schemas.microsoft.com/office/powerpoint/2010/main" val="1673597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First Slide">
    <p:spTree>
      <p:nvGrpSpPr>
        <p:cNvPr id="1" name=""/>
        <p:cNvGrpSpPr/>
        <p:nvPr/>
      </p:nvGrpSpPr>
      <p:grpSpPr>
        <a:xfrm>
          <a:off x="0" y="0"/>
          <a:ext cx="0" cy="0"/>
          <a:chOff x="0" y="0"/>
          <a:chExt cx="0" cy="0"/>
        </a:xfrm>
      </p:grpSpPr>
      <p:pic>
        <p:nvPicPr>
          <p:cNvPr id="11" name="pasted-image.pdf"/>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21259" y="166061"/>
            <a:ext cx="5472608" cy="2136163"/>
          </a:xfrm>
          <a:prstGeom prst="rect">
            <a:avLst/>
          </a:prstGeom>
          <a:ln w="12700">
            <a:miter lim="400000"/>
          </a:ln>
        </p:spPr>
      </p:pic>
      <p:sp>
        <p:nvSpPr>
          <p:cNvPr id="10" name="Shape 10"/>
          <p:cNvSpPr>
            <a:spLocks noGrp="1"/>
          </p:cNvSpPr>
          <p:nvPr>
            <p:ph type="body" idx="1" hasCustomPrompt="1"/>
          </p:nvPr>
        </p:nvSpPr>
        <p:spPr>
          <a:xfrm>
            <a:off x="1916989" y="4411899"/>
            <a:ext cx="13787330" cy="4121878"/>
          </a:xfrm>
          <a:prstGeom prst="rect">
            <a:avLst/>
          </a:prstGeom>
        </p:spPr>
        <p:txBody>
          <a:bodyPr/>
          <a:lstStyle>
            <a:lvl1pPr marL="0" indent="0">
              <a:spcBef>
                <a:spcPts val="0"/>
              </a:spcBef>
              <a:buSzPct val="75000"/>
              <a:buFont typeface="Arial" panose="020B0604020202020204" pitchFamily="34" charset="0"/>
              <a:buNone/>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1pPr>
            <a:lvl2pPr marL="342917" indent="-342917">
              <a:spcBef>
                <a:spcPts val="0"/>
              </a:spcBef>
              <a:buSzPct val="75000"/>
              <a:buFontTx/>
              <a:buBlip>
                <a:blip r:embed="rId3"/>
              </a:buBlip>
              <a:defRPr sz="2400">
                <a:solidFill>
                  <a:srgbClr val="384F5A"/>
                </a:solidFill>
              </a:defRPr>
            </a:lvl2pPr>
            <a:lvl3pPr marL="0" indent="0">
              <a:spcBef>
                <a:spcPts val="0"/>
              </a:spcBef>
              <a:buSzPct val="75000"/>
              <a:buFont typeface="Arial" panose="020B0604020202020204" pitchFamily="34" charset="0"/>
              <a:buNone/>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3pPr>
            <a:lvl4pPr marL="0" indent="0">
              <a:spcBef>
                <a:spcPts val="0"/>
              </a:spcBef>
              <a:buSzPct val="75000"/>
              <a:buFont typeface="Arial" panose="020B0604020202020204" pitchFamily="34" charset="0"/>
              <a:buNone/>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4pPr>
            <a:lvl5pPr marL="0" indent="0">
              <a:spcBef>
                <a:spcPts val="0"/>
              </a:spcBef>
              <a:buSzPct val="75000"/>
              <a:buFont typeface="Arial" panose="020B0604020202020204" pitchFamily="34" charset="0"/>
              <a:buNone/>
              <a:defRPr sz="2400">
                <a:solidFill>
                  <a:srgbClr val="3A3A3C"/>
                </a:solidFill>
                <a:latin typeface="Verdana" panose="020B0604030504040204" pitchFamily="34" charset="0"/>
                <a:ea typeface="Verdana" panose="020B0604030504040204" pitchFamily="34" charset="0"/>
                <a:cs typeface="Segoe UI" panose="020B0502040204020203" pitchFamily="34" charset="0"/>
              </a:defRPr>
            </a:lvl5pPr>
          </a:lstStyle>
          <a:p>
            <a:pPr lvl="0">
              <a:defRPr sz="1800">
                <a:solidFill>
                  <a:srgbClr val="000000"/>
                </a:solidFill>
              </a:defRPr>
            </a:pPr>
            <a:r>
              <a:rPr lang="en-US" sz="2400" dirty="0">
                <a:solidFill>
                  <a:srgbClr val="384F5A"/>
                </a:solidFill>
              </a:rPr>
              <a:t>Body Level One</a:t>
            </a:r>
          </a:p>
          <a:p>
            <a:pPr lvl="4">
              <a:defRPr sz="1800">
                <a:solidFill>
                  <a:srgbClr val="000000"/>
                </a:solidFill>
              </a:defRPr>
            </a:pPr>
            <a:r>
              <a:rPr lang="en-US" sz="2400" dirty="0">
                <a:solidFill>
                  <a:srgbClr val="384F5A"/>
                </a:solidFill>
              </a:rPr>
              <a:t>Body Level Two</a:t>
            </a:r>
          </a:p>
          <a:p>
            <a:pPr lvl="2">
              <a:defRPr sz="1800">
                <a:solidFill>
                  <a:srgbClr val="000000"/>
                </a:solidFill>
              </a:defRPr>
            </a:pPr>
            <a:r>
              <a:rPr lang="en-US" sz="2400" dirty="0">
                <a:solidFill>
                  <a:srgbClr val="384F5A"/>
                </a:solidFill>
              </a:rPr>
              <a:t>Body Level Three</a:t>
            </a:r>
          </a:p>
          <a:p>
            <a:pPr lvl="3">
              <a:defRPr sz="1800">
                <a:solidFill>
                  <a:srgbClr val="000000"/>
                </a:solidFill>
              </a:defRPr>
            </a:pPr>
            <a:r>
              <a:rPr lang="en-US" sz="2400" dirty="0">
                <a:solidFill>
                  <a:srgbClr val="384F5A"/>
                </a:solidFill>
              </a:rPr>
              <a:t>Body Level Four</a:t>
            </a:r>
          </a:p>
          <a:p>
            <a:pPr lvl="4">
              <a:defRPr sz="1800">
                <a:solidFill>
                  <a:srgbClr val="000000"/>
                </a:solidFill>
              </a:defRPr>
            </a:pPr>
            <a:r>
              <a:rPr lang="en-US" sz="2400" dirty="0">
                <a:solidFill>
                  <a:srgbClr val="384F5A"/>
                </a:solidFill>
              </a:rPr>
              <a:t>Body Level Five</a:t>
            </a:r>
          </a:p>
        </p:txBody>
      </p:sp>
      <p:sp>
        <p:nvSpPr>
          <p:cNvPr id="9" name="Shape 9"/>
          <p:cNvSpPr>
            <a:spLocks noGrp="1"/>
          </p:cNvSpPr>
          <p:nvPr>
            <p:ph type="title"/>
          </p:nvPr>
        </p:nvSpPr>
        <p:spPr>
          <a:xfrm>
            <a:off x="1901379" y="2302224"/>
            <a:ext cx="13802940" cy="1892636"/>
          </a:xfrm>
          <a:prstGeom prst="rect">
            <a:avLst/>
          </a:prstGeom>
        </p:spPr>
        <p:txBody>
          <a:bodyPr anchor="ctr" anchorCtr="0"/>
          <a:lstStyle>
            <a:lvl1pPr>
              <a:defRPr sz="4800">
                <a:solidFill>
                  <a:srgbClr val="3A3A3C"/>
                </a:solidFill>
                <a:latin typeface="Verdana" panose="020B0604030504040204" pitchFamily="34" charset="0"/>
                <a:ea typeface="Verdana" panose="020B0604030504040204" pitchFamily="34" charset="0"/>
                <a:cs typeface="Segoe UI" panose="020B0502040204020203" pitchFamily="34" charset="0"/>
              </a:defRPr>
            </a:lvl1pPr>
          </a:lstStyle>
          <a:p>
            <a:pPr lvl="0">
              <a:defRPr sz="1800">
                <a:solidFill>
                  <a:srgbClr val="000000"/>
                </a:solidFill>
              </a:defRPr>
            </a:pPr>
            <a:r>
              <a:rPr lang="en-US" sz="4800">
                <a:solidFill>
                  <a:srgbClr val="384F5A"/>
                </a:solidFill>
              </a:rPr>
              <a:t>Click to edit Master title style</a:t>
            </a:r>
            <a:endParaRPr sz="4800" dirty="0">
              <a:solidFill>
                <a:srgbClr val="384F5A"/>
              </a:solidFill>
            </a:endParaRPr>
          </a:p>
        </p:txBody>
      </p:sp>
      <p:pic>
        <p:nvPicPr>
          <p:cNvPr id="15" name="pasted-image.pdf">
            <a:extLst>
              <a:ext uri="{FF2B5EF4-FFF2-40B4-BE49-F238E27FC236}">
                <a16:creationId xmlns:a16="http://schemas.microsoft.com/office/drawing/2014/main" id="{9484A37B-4E7A-4BF4-BB77-CB3B403BDE78}"/>
              </a:ext>
            </a:extLst>
          </p:cNvPr>
          <p:cNvPicPr/>
          <p:nvPr userDrawn="1"/>
        </p:nvPicPr>
        <p:blipFill rotWithShape="1">
          <a:blip r:embed="rId4" cstate="screen">
            <a:extLst>
              <a:ext uri="{28A0092B-C50C-407E-A947-70E740481C1C}">
                <a14:useLocalDpi xmlns:a14="http://schemas.microsoft.com/office/drawing/2010/main"/>
              </a:ext>
            </a:extLst>
          </a:blip>
          <a:srcRect/>
          <a:stretch/>
        </p:blipFill>
        <p:spPr>
          <a:xfrm>
            <a:off x="10155731" y="412304"/>
            <a:ext cx="7193948" cy="9469391"/>
          </a:xfrm>
          <a:prstGeom prst="rect">
            <a:avLst/>
          </a:prstGeom>
          <a:ln w="12700">
            <a:miter lim="400000"/>
          </a:ln>
        </p:spPr>
      </p:pic>
      <p:pic>
        <p:nvPicPr>
          <p:cNvPr id="18" name="Immagine 17">
            <a:extLst>
              <a:ext uri="{FF2B5EF4-FFF2-40B4-BE49-F238E27FC236}">
                <a16:creationId xmlns:a16="http://schemas.microsoft.com/office/drawing/2014/main" id="{E39042A7-B9FD-4C41-97CF-513A3D826092}"/>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1122183" y="8750817"/>
            <a:ext cx="3724978" cy="744993"/>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ody Slide">
    <p:spTree>
      <p:nvGrpSpPr>
        <p:cNvPr id="1" name=""/>
        <p:cNvGrpSpPr/>
        <p:nvPr/>
      </p:nvGrpSpPr>
      <p:grpSpPr>
        <a:xfrm>
          <a:off x="0" y="0"/>
          <a:ext cx="0" cy="0"/>
          <a:chOff x="0" y="0"/>
          <a:chExt cx="0" cy="0"/>
        </a:xfrm>
      </p:grpSpPr>
      <p:sp>
        <p:nvSpPr>
          <p:cNvPr id="38" name="Shape 38"/>
          <p:cNvSpPr>
            <a:spLocks noGrp="1"/>
          </p:cNvSpPr>
          <p:nvPr>
            <p:ph type="title"/>
          </p:nvPr>
        </p:nvSpPr>
        <p:spPr>
          <a:xfrm>
            <a:off x="1270039" y="444503"/>
            <a:ext cx="14800185" cy="1593057"/>
          </a:xfrm>
          <a:prstGeom prst="rect">
            <a:avLst/>
          </a:prstGeom>
        </p:spPr>
        <p:txBody>
          <a:bodyPr anchor="ctr" anchorCtr="0"/>
          <a:lstStyle>
            <a:lvl1pPr>
              <a:defRPr b="1">
                <a:solidFill>
                  <a:schemeClr val="accent4"/>
                </a:solidFill>
                <a:latin typeface="Verdana" panose="020B0604030504040204" pitchFamily="34" charset="0"/>
                <a:ea typeface="Verdana" panose="020B0604030504040204" pitchFamily="34" charset="0"/>
                <a:cs typeface="Segoe UI" panose="020B0502040204020203" pitchFamily="34" charset="0"/>
              </a:defRPr>
            </a:lvl1pPr>
          </a:lstStyle>
          <a:p>
            <a:pPr lvl="0">
              <a:defRPr sz="1800">
                <a:solidFill>
                  <a:srgbClr val="000000"/>
                </a:solidFill>
              </a:defRPr>
            </a:pPr>
            <a:r>
              <a:rPr lang="en-US" sz="3600" dirty="0">
                <a:solidFill>
                  <a:srgbClr val="384F5A"/>
                </a:solidFill>
              </a:rPr>
              <a:t>Click to edit Master title style</a:t>
            </a:r>
            <a:endParaRPr sz="3600" dirty="0">
              <a:solidFill>
                <a:srgbClr val="384F5A"/>
              </a:solidFill>
            </a:endParaRPr>
          </a:p>
        </p:txBody>
      </p:sp>
      <p:pic>
        <p:nvPicPr>
          <p:cNvPr id="40" name="pasted-image.pdf"/>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45195" y="8608862"/>
            <a:ext cx="2617595" cy="1021745"/>
          </a:xfrm>
          <a:prstGeom prst="rect">
            <a:avLst/>
          </a:prstGeom>
          <a:ln w="12700">
            <a:miter lim="400000"/>
          </a:ln>
        </p:spPr>
      </p:pic>
      <p:sp>
        <p:nvSpPr>
          <p:cNvPr id="42" name="Shape 42"/>
          <p:cNvSpPr>
            <a:spLocks noGrp="1"/>
          </p:cNvSpPr>
          <p:nvPr>
            <p:ph type="sldNum" sz="quarter" idx="2"/>
          </p:nvPr>
        </p:nvSpPr>
        <p:spPr>
          <a:xfrm>
            <a:off x="16149517" y="8944196"/>
            <a:ext cx="720080" cy="476086"/>
          </a:xfrm>
          <a:prstGeom prst="rect">
            <a:avLst/>
          </a:prstGeom>
        </p:spPr>
        <p:txBody>
          <a:bodyPr/>
          <a:lstStyle>
            <a:lvl1pPr>
              <a:defRPr sz="2000">
                <a:solidFill>
                  <a:srgbClr val="000154"/>
                </a:solidFill>
                <a:latin typeface="Verdana" panose="020B0604030504040204" pitchFamily="34" charset="0"/>
                <a:ea typeface="Verdana" panose="020B0604030504040204" pitchFamily="34" charset="0"/>
                <a:cs typeface="Segoe UI" panose="020B0502040204020203" pitchFamily="34" charset="0"/>
              </a:defRPr>
            </a:lvl1pPr>
          </a:lstStyle>
          <a:p>
            <a:fld id="{86CB4B4D-7CA3-9044-876B-883B54F8677D}" type="slidenum">
              <a:rPr lang="it-IT" smtClean="0"/>
              <a:pPr/>
              <a:t>‹#›</a:t>
            </a:fld>
            <a:endParaRPr lang="it-IT" dirty="0"/>
          </a:p>
        </p:txBody>
      </p:sp>
      <p:pic>
        <p:nvPicPr>
          <p:cNvPr id="11" name="pasted-image.pdf"/>
          <p:cNvPicPr/>
          <p:nvPr userDrawn="1"/>
        </p:nvPicPr>
        <p:blipFill rotWithShape="1">
          <a:blip r:embed="rId3" cstate="screen">
            <a:extLst>
              <a:ext uri="{28A0092B-C50C-407E-A947-70E740481C1C}">
                <a14:useLocalDpi xmlns:a14="http://schemas.microsoft.com/office/drawing/2010/main"/>
              </a:ext>
            </a:extLst>
          </a:blip>
          <a:srcRect/>
          <a:stretch/>
        </p:blipFill>
        <p:spPr>
          <a:xfrm>
            <a:off x="10146315" y="375000"/>
            <a:ext cx="7193948" cy="9469391"/>
          </a:xfrm>
          <a:prstGeom prst="rect">
            <a:avLst/>
          </a:prstGeom>
          <a:ln w="12700">
            <a:miter lim="400000"/>
          </a:ln>
        </p:spPr>
      </p:pic>
      <p:pic>
        <p:nvPicPr>
          <p:cNvPr id="43" name="pasted-image.pdf"/>
          <p:cNvPicPr/>
          <p:nvPr/>
        </p:nvPicPr>
        <p:blipFill>
          <a:blip r:embed="rId4">
            <a:extLst>
              <a:ext uri="{28A0092B-C50C-407E-A947-70E740481C1C}">
                <a14:useLocalDpi xmlns:a14="http://schemas.microsoft.com/office/drawing/2010/main"/>
              </a:ext>
            </a:extLst>
          </a:blip>
          <a:srcRect/>
          <a:stretch/>
        </p:blipFill>
        <p:spPr>
          <a:xfrm>
            <a:off x="91497" y="9657404"/>
            <a:ext cx="17157274" cy="96281"/>
          </a:xfrm>
          <a:prstGeom prst="rect">
            <a:avLst/>
          </a:prstGeom>
          <a:ln w="12700">
            <a:miter lim="400000"/>
          </a:ln>
        </p:spPr>
      </p:pic>
      <p:sp>
        <p:nvSpPr>
          <p:cNvPr id="3" name="Content Placeholder 2">
            <a:extLst>
              <a:ext uri="{FF2B5EF4-FFF2-40B4-BE49-F238E27FC236}">
                <a16:creationId xmlns:a16="http://schemas.microsoft.com/office/drawing/2014/main" id="{367810C3-D5D3-4211-B702-7AB847B8EF91}"/>
              </a:ext>
            </a:extLst>
          </p:cNvPr>
          <p:cNvSpPr>
            <a:spLocks noGrp="1"/>
          </p:cNvSpPr>
          <p:nvPr>
            <p:ph sz="quarter" idx="10"/>
          </p:nvPr>
        </p:nvSpPr>
        <p:spPr>
          <a:xfrm>
            <a:off x="1270039" y="2338295"/>
            <a:ext cx="14800263" cy="5978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45" name="Shape 45"/>
          <p:cNvSpPr>
            <a:spLocks noGrp="1"/>
          </p:cNvSpPr>
          <p:nvPr>
            <p:ph type="body" idx="1" hasCustomPrompt="1"/>
          </p:nvPr>
        </p:nvSpPr>
        <p:spPr>
          <a:xfrm>
            <a:off x="5994115" y="2068489"/>
            <a:ext cx="10524888" cy="5688632"/>
          </a:xfrm>
          <a:prstGeom prst="rect">
            <a:avLst/>
          </a:prstGeom>
        </p:spPr>
        <p:txBody>
          <a:bodyPr/>
          <a:lstStyle>
            <a:lvl1pPr marL="0" indent="0" algn="r" defTabSz="543332">
              <a:spcBef>
                <a:spcPts val="700"/>
              </a:spcBef>
              <a:buNone/>
              <a:defRPr sz="1800">
                <a:solidFill>
                  <a:srgbClr val="000000"/>
                </a:solidFill>
                <a:latin typeface="Raleway" panose="020B0503030101060003" pitchFamily="34" charset="0"/>
              </a:defRPr>
            </a:lvl1pPr>
          </a:lstStyle>
          <a:p>
            <a:pPr marL="0" lvl="0" indent="0" defTabSz="543332">
              <a:spcBef>
                <a:spcPts val="700"/>
              </a:spcBef>
              <a:buNone/>
              <a:defRPr>
                <a:solidFill>
                  <a:srgbClr val="000000"/>
                </a:solidFill>
              </a:defRPr>
            </a:pPr>
            <a:r>
              <a:rPr lang="it-IT" sz="3600" b="1" dirty="0" err="1">
                <a:solidFill>
                  <a:srgbClr val="FFFFFF"/>
                </a:solidFill>
              </a:rPr>
              <a:t>Name</a:t>
            </a:r>
            <a:r>
              <a:rPr lang="it-IT" sz="3600" b="1" dirty="0">
                <a:solidFill>
                  <a:srgbClr val="FFFFFF"/>
                </a:solidFill>
              </a:rPr>
              <a:t> </a:t>
            </a:r>
            <a:r>
              <a:rPr lang="it-IT" sz="3600" b="1" dirty="0" err="1">
                <a:solidFill>
                  <a:srgbClr val="FFFFFF"/>
                </a:solidFill>
              </a:rPr>
              <a:t>Surname</a:t>
            </a:r>
            <a:endParaRPr lang="it-IT" sz="3600" b="1" dirty="0">
              <a:solidFill>
                <a:srgbClr val="FFFFFF"/>
              </a:solidFill>
            </a:endParaRPr>
          </a:p>
          <a:p>
            <a:pPr marL="0" lvl="0" indent="0" defTabSz="543332">
              <a:spcBef>
                <a:spcPts val="700"/>
              </a:spcBef>
              <a:buNone/>
              <a:defRPr>
                <a:solidFill>
                  <a:srgbClr val="000000"/>
                </a:solidFill>
              </a:defRPr>
            </a:pPr>
            <a:endParaRPr lang="it-IT" sz="3600" b="1" dirty="0"/>
          </a:p>
          <a:p>
            <a:pPr marL="0" lvl="0" indent="0" defTabSz="543332">
              <a:spcBef>
                <a:spcPts val="700"/>
              </a:spcBef>
              <a:buNone/>
              <a:defRPr>
                <a:solidFill>
                  <a:srgbClr val="000000"/>
                </a:solidFill>
              </a:defRPr>
            </a:pPr>
            <a:r>
              <a:rPr lang="it-IT" sz="3200" b="1" dirty="0">
                <a:solidFill>
                  <a:schemeClr val="bg1"/>
                </a:solidFill>
              </a:rPr>
              <a:t>username@horizonresultsbooster.eu</a:t>
            </a:r>
            <a:endParaRPr lang="it-IT" sz="3200" b="1" dirty="0"/>
          </a:p>
          <a:p>
            <a:pPr marL="0" lvl="0" indent="0" defTabSz="543332">
              <a:spcBef>
                <a:spcPts val="700"/>
              </a:spcBef>
              <a:buNone/>
              <a:defRPr>
                <a:solidFill>
                  <a:srgbClr val="000000"/>
                </a:solidFill>
              </a:defRPr>
            </a:pPr>
            <a:r>
              <a:rPr lang="it-IT" sz="3200" b="1" dirty="0">
                <a:solidFill>
                  <a:srgbClr val="FFFFFF"/>
                </a:solidFill>
              </a:rPr>
              <a:t>www.horizonresultbooster.eu</a:t>
            </a:r>
          </a:p>
          <a:p>
            <a:pPr lvl="0">
              <a:defRPr>
                <a:solidFill>
                  <a:srgbClr val="000000"/>
                </a:solidFill>
              </a:defRPr>
            </a:pPr>
            <a:endParaRPr dirty="0">
              <a:solidFill>
                <a:srgbClr val="FFFFFF"/>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META PPT_tlo.pdf"/>
          <p:cNvPicPr/>
          <p:nvPr/>
        </p:nvPicPr>
        <p:blipFill>
          <a:blip r:embed="rId5">
            <a:extLst>
              <a:ext uri="{28A0092B-C50C-407E-A947-70E740481C1C}">
                <a14:useLocalDpi xmlns:a14="http://schemas.microsoft.com/office/drawing/2010/main"/>
              </a:ext>
            </a:extLst>
          </a:blip>
          <a:srcRect/>
          <a:stretch/>
        </p:blipFill>
        <p:spPr>
          <a:xfrm>
            <a:off x="0" y="0"/>
            <a:ext cx="17325520" cy="9747128"/>
          </a:xfrm>
          <a:prstGeom prst="rect">
            <a:avLst/>
          </a:prstGeom>
          <a:ln w="12700">
            <a:miter lim="400000"/>
          </a:ln>
        </p:spPr>
      </p:pic>
      <p:sp>
        <p:nvSpPr>
          <p:cNvPr id="3" name="Shape 3"/>
          <p:cNvSpPr>
            <a:spLocks noGrp="1"/>
          </p:cNvSpPr>
          <p:nvPr>
            <p:ph type="body" idx="1"/>
          </p:nvPr>
        </p:nvSpPr>
        <p:spPr>
          <a:xfrm>
            <a:off x="5717804" y="2428528"/>
            <a:ext cx="10801199" cy="52636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r>
              <a:rPr lang="en-US" sz="2400" dirty="0">
                <a:solidFill>
                  <a:srgbClr val="384F5A"/>
                </a:solidFill>
              </a:rPr>
              <a:t> Body Level One</a:t>
            </a:r>
          </a:p>
          <a:p>
            <a:pPr lvl="1">
              <a:defRPr sz="1800">
                <a:solidFill>
                  <a:srgbClr val="000000"/>
                </a:solidFill>
              </a:defRPr>
            </a:pPr>
            <a:r>
              <a:rPr lang="en-US" sz="2400" dirty="0">
                <a:solidFill>
                  <a:srgbClr val="384F5A"/>
                </a:solidFill>
              </a:rPr>
              <a:t> Body Level Two</a:t>
            </a:r>
          </a:p>
          <a:p>
            <a:pPr lvl="2">
              <a:defRPr sz="1800">
                <a:solidFill>
                  <a:srgbClr val="000000"/>
                </a:solidFill>
              </a:defRPr>
            </a:pPr>
            <a:r>
              <a:rPr lang="en-US" sz="2400" dirty="0">
                <a:solidFill>
                  <a:srgbClr val="384F5A"/>
                </a:solidFill>
              </a:rPr>
              <a:t> Body Level Three</a:t>
            </a:r>
          </a:p>
          <a:p>
            <a:pPr lvl="3">
              <a:defRPr sz="1800">
                <a:solidFill>
                  <a:srgbClr val="000000"/>
                </a:solidFill>
              </a:defRPr>
            </a:pPr>
            <a:r>
              <a:rPr lang="en-US" sz="2400" dirty="0">
                <a:solidFill>
                  <a:srgbClr val="384F5A"/>
                </a:solidFill>
              </a:rPr>
              <a:t> Body Level Four</a:t>
            </a:r>
          </a:p>
          <a:p>
            <a:pPr lvl="4">
              <a:defRPr sz="1800">
                <a:solidFill>
                  <a:srgbClr val="000000"/>
                </a:solidFill>
              </a:defRPr>
            </a:pPr>
            <a:r>
              <a:rPr lang="en-US" sz="2400" dirty="0">
                <a:solidFill>
                  <a:srgbClr val="384F5A"/>
                </a:solidFill>
              </a:rPr>
              <a:t> Body Level Five</a:t>
            </a:r>
          </a:p>
        </p:txBody>
      </p:sp>
      <p:pic>
        <p:nvPicPr>
          <p:cNvPr id="5" name="pasted-image.pdf"/>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471919" y="7973144"/>
            <a:ext cx="4022748" cy="1443508"/>
          </a:xfrm>
          <a:prstGeom prst="rect">
            <a:avLst/>
          </a:prstGeom>
          <a:ln w="12700">
            <a:miter lim="400000"/>
          </a:ln>
        </p:spPr>
      </p:pic>
      <p:sp>
        <p:nvSpPr>
          <p:cNvPr id="6" name="Shape 6"/>
          <p:cNvSpPr>
            <a:spLocks noGrp="1"/>
          </p:cNvSpPr>
          <p:nvPr>
            <p:ph type="title"/>
          </p:nvPr>
        </p:nvSpPr>
        <p:spPr>
          <a:xfrm>
            <a:off x="1253308" y="448316"/>
            <a:ext cx="15265696" cy="1581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a:defRPr sz="1800">
                <a:solidFill>
                  <a:srgbClr val="000000"/>
                </a:solidFill>
              </a:defRPr>
            </a:pPr>
            <a:r>
              <a:rPr sz="3600" dirty="0">
                <a:solidFill>
                  <a:srgbClr val="FFFFFF"/>
                </a:solidFill>
              </a:rPr>
              <a:t>Title Text</a:t>
            </a:r>
          </a:p>
        </p:txBody>
      </p:sp>
      <p:pic>
        <p:nvPicPr>
          <p:cNvPr id="12" name="Immagine 11" descr="Immagine che contiene computer&#10;&#10;Descrizione generata automaticamente">
            <a:extLst>
              <a:ext uri="{FF2B5EF4-FFF2-40B4-BE49-F238E27FC236}">
                <a16:creationId xmlns:a16="http://schemas.microsoft.com/office/drawing/2014/main" id="{A9176AB3-A203-4C3F-AD03-2E0BED557C1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3650893" y="8045443"/>
            <a:ext cx="2868110" cy="12428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ransition spd="med"/>
  <p:hf hdr="0" ftr="0" dt="0"/>
  <p:txStyles>
    <p:titleStyle>
      <a:lvl1pPr defTabSz="584229" eaLnBrk="1" hangingPunct="1">
        <a:defRPr sz="3600" baseline="0">
          <a:solidFill>
            <a:srgbClr val="FFFFFF"/>
          </a:solidFill>
          <a:latin typeface="Verdana" panose="020B0604030504040204" pitchFamily="34" charset="0"/>
          <a:ea typeface="Verdana" panose="020B0604030504040204" pitchFamily="34" charset="0"/>
          <a:cs typeface="Segoe UI" panose="020B0502040204020203" pitchFamily="34" charset="0"/>
          <a:sym typeface="Calibri"/>
        </a:defRPr>
      </a:lvl1pPr>
      <a:lvl2pPr indent="228611" defTabSz="584229" eaLnBrk="1" hangingPunct="1">
        <a:defRPr sz="3600">
          <a:solidFill>
            <a:srgbClr val="FFFFFF"/>
          </a:solidFill>
          <a:latin typeface="+mn-lt"/>
          <a:ea typeface="+mn-ea"/>
          <a:cs typeface="+mn-cs"/>
          <a:sym typeface="Calibri"/>
        </a:defRPr>
      </a:lvl2pPr>
      <a:lvl3pPr indent="457223" defTabSz="584229" eaLnBrk="1" hangingPunct="1">
        <a:defRPr sz="3600">
          <a:solidFill>
            <a:srgbClr val="FFFFFF"/>
          </a:solidFill>
          <a:latin typeface="+mn-lt"/>
          <a:ea typeface="+mn-ea"/>
          <a:cs typeface="+mn-cs"/>
          <a:sym typeface="Calibri"/>
        </a:defRPr>
      </a:lvl3pPr>
      <a:lvl4pPr indent="685835" defTabSz="584229" eaLnBrk="1" hangingPunct="1">
        <a:defRPr sz="3600">
          <a:solidFill>
            <a:srgbClr val="FFFFFF"/>
          </a:solidFill>
          <a:latin typeface="+mn-lt"/>
          <a:ea typeface="+mn-ea"/>
          <a:cs typeface="+mn-cs"/>
          <a:sym typeface="Calibri"/>
        </a:defRPr>
      </a:lvl4pPr>
      <a:lvl5pPr indent="914446" defTabSz="584229" eaLnBrk="1" hangingPunct="1">
        <a:defRPr sz="3600">
          <a:solidFill>
            <a:srgbClr val="FFFFFF"/>
          </a:solidFill>
          <a:latin typeface="+mn-lt"/>
          <a:ea typeface="+mn-ea"/>
          <a:cs typeface="+mn-cs"/>
          <a:sym typeface="Calibri"/>
        </a:defRPr>
      </a:lvl5pPr>
      <a:lvl6pPr indent="1143057" defTabSz="584229" eaLnBrk="1" hangingPunct="1">
        <a:defRPr sz="3600">
          <a:solidFill>
            <a:srgbClr val="FFFFFF"/>
          </a:solidFill>
          <a:latin typeface="+mn-lt"/>
          <a:ea typeface="+mn-ea"/>
          <a:cs typeface="+mn-cs"/>
          <a:sym typeface="Calibri"/>
        </a:defRPr>
      </a:lvl6pPr>
      <a:lvl7pPr indent="1371668" defTabSz="584229" eaLnBrk="1" hangingPunct="1">
        <a:defRPr sz="3600">
          <a:solidFill>
            <a:srgbClr val="FFFFFF"/>
          </a:solidFill>
          <a:latin typeface="+mn-lt"/>
          <a:ea typeface="+mn-ea"/>
          <a:cs typeface="+mn-cs"/>
          <a:sym typeface="Calibri"/>
        </a:defRPr>
      </a:lvl7pPr>
      <a:lvl8pPr indent="1600280" defTabSz="584229" eaLnBrk="1" hangingPunct="1">
        <a:defRPr sz="3600">
          <a:solidFill>
            <a:srgbClr val="FFFFFF"/>
          </a:solidFill>
          <a:latin typeface="+mn-lt"/>
          <a:ea typeface="+mn-ea"/>
          <a:cs typeface="+mn-cs"/>
          <a:sym typeface="Calibri"/>
        </a:defRPr>
      </a:lvl8pPr>
      <a:lvl9pPr indent="1828892" defTabSz="584229" eaLnBrk="1" hangingPunct="1">
        <a:defRPr sz="3600">
          <a:solidFill>
            <a:srgbClr val="FFFFFF"/>
          </a:solidFill>
          <a:latin typeface="+mn-lt"/>
          <a:ea typeface="+mn-ea"/>
          <a:cs typeface="+mn-cs"/>
          <a:sym typeface="Calibri"/>
        </a:defRPr>
      </a:lvl9pPr>
    </p:titleStyle>
    <p:bodyStyle>
      <a:lvl1pPr marL="220446" indent="-220446" defTabSz="584229" eaLnBrk="1" hangingPunct="1">
        <a:spcBef>
          <a:spcPts val="1800"/>
        </a:spcBef>
        <a:buSzPct val="75000"/>
        <a:buFont typeface="Segoe UI" panose="020B0502040204020203" pitchFamily="34" charset="0"/>
        <a:buChar char="●"/>
        <a:defRPr sz="2400">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1pPr>
      <a:lvl2pPr marL="563363" indent="-220446" defTabSz="584229" eaLnBrk="1" hangingPunct="1">
        <a:spcBef>
          <a:spcPts val="1800"/>
        </a:spcBef>
        <a:buSzPct val="65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2pPr>
      <a:lvl3pPr marL="906281" indent="-220446" defTabSz="584229" eaLnBrk="1" hangingPunct="1">
        <a:spcBef>
          <a:spcPts val="1800"/>
        </a:spcBef>
        <a:buSzPct val="60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3pPr>
      <a:lvl4pPr marL="1249198" indent="-220446" defTabSz="584229" eaLnBrk="1" hangingPunct="1">
        <a:spcBef>
          <a:spcPts val="1800"/>
        </a:spcBef>
        <a:buSzPct val="55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4pPr>
      <a:lvl5pPr marL="1592114" indent="-220446" defTabSz="584229" eaLnBrk="1" hangingPunct="1">
        <a:spcBef>
          <a:spcPts val="1800"/>
        </a:spcBef>
        <a:buSzPct val="50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p:bodyStyle>
    <p:otherStyle>
      <a:lvl1pPr algn="ctr" defTabSz="584229" eaLnBrk="1" hangingPunct="1">
        <a:defRPr sz="1100">
          <a:solidFill>
            <a:schemeClr val="tx1"/>
          </a:solidFill>
          <a:latin typeface="+mn-lt"/>
          <a:ea typeface="+mn-ea"/>
          <a:cs typeface="+mn-cs"/>
          <a:sym typeface="Calibri"/>
        </a:defRPr>
      </a:lvl1pPr>
      <a:lvl2pPr indent="228611" algn="ctr" defTabSz="584229" eaLnBrk="1" hangingPunct="1">
        <a:defRPr sz="1100">
          <a:solidFill>
            <a:schemeClr val="tx1"/>
          </a:solidFill>
          <a:latin typeface="+mn-lt"/>
          <a:ea typeface="+mn-ea"/>
          <a:cs typeface="+mn-cs"/>
          <a:sym typeface="Calibri"/>
        </a:defRPr>
      </a:lvl2pPr>
      <a:lvl3pPr indent="457223" algn="ctr" defTabSz="584229" eaLnBrk="1" hangingPunct="1">
        <a:defRPr sz="1100">
          <a:solidFill>
            <a:schemeClr val="tx1"/>
          </a:solidFill>
          <a:latin typeface="+mn-lt"/>
          <a:ea typeface="+mn-ea"/>
          <a:cs typeface="+mn-cs"/>
          <a:sym typeface="Calibri"/>
        </a:defRPr>
      </a:lvl3pPr>
      <a:lvl4pPr indent="685835" algn="ctr" defTabSz="584229" eaLnBrk="1" hangingPunct="1">
        <a:defRPr sz="1100">
          <a:solidFill>
            <a:schemeClr val="tx1"/>
          </a:solidFill>
          <a:latin typeface="+mn-lt"/>
          <a:ea typeface="+mn-ea"/>
          <a:cs typeface="+mn-cs"/>
          <a:sym typeface="Calibri"/>
        </a:defRPr>
      </a:lvl4pPr>
      <a:lvl5pPr indent="914446" algn="ctr" defTabSz="584229" eaLnBrk="1" hangingPunct="1">
        <a:defRPr sz="1100">
          <a:solidFill>
            <a:schemeClr val="tx1"/>
          </a:solidFill>
          <a:latin typeface="+mn-lt"/>
          <a:ea typeface="+mn-ea"/>
          <a:cs typeface="+mn-cs"/>
          <a:sym typeface="Calibri"/>
        </a:defRPr>
      </a:lvl5pPr>
      <a:lvl6pPr indent="1143057" algn="ctr" defTabSz="584229" eaLnBrk="1" hangingPunct="1">
        <a:defRPr sz="1100">
          <a:solidFill>
            <a:schemeClr val="tx1"/>
          </a:solidFill>
          <a:latin typeface="+mn-lt"/>
          <a:ea typeface="+mn-ea"/>
          <a:cs typeface="+mn-cs"/>
          <a:sym typeface="Calibri"/>
        </a:defRPr>
      </a:lvl6pPr>
      <a:lvl7pPr indent="1371668" algn="ctr" defTabSz="584229" eaLnBrk="1" hangingPunct="1">
        <a:defRPr sz="1100">
          <a:solidFill>
            <a:schemeClr val="tx1"/>
          </a:solidFill>
          <a:latin typeface="+mn-lt"/>
          <a:ea typeface="+mn-ea"/>
          <a:cs typeface="+mn-cs"/>
          <a:sym typeface="Calibri"/>
        </a:defRPr>
      </a:lvl7pPr>
      <a:lvl8pPr indent="1600280" algn="ctr" defTabSz="584229" eaLnBrk="1" hangingPunct="1">
        <a:defRPr sz="1100">
          <a:solidFill>
            <a:schemeClr val="tx1"/>
          </a:solidFill>
          <a:latin typeface="+mn-lt"/>
          <a:ea typeface="+mn-ea"/>
          <a:cs typeface="+mn-cs"/>
          <a:sym typeface="Calibri"/>
        </a:defRPr>
      </a:lvl8pPr>
      <a:lvl9pPr indent="1828892" algn="ctr" defTabSz="584229" eaLnBrk="1" hangingPunct="1">
        <a:defRPr sz="1100">
          <a:solidFill>
            <a:schemeClr val="tx1"/>
          </a:solidFill>
          <a:latin typeface="+mn-lt"/>
          <a:ea typeface="+mn-ea"/>
          <a:cs typeface="+mn-cs"/>
          <a:sym typeface="Calibri"/>
        </a:defRPr>
      </a:lvl9pPr>
    </p:otherStyle>
  </p:txStyles>
  <p:extLst>
    <p:ext uri="{27BBF7A9-308A-43DC-89C8-2F10F3537804}">
      <p15:sldGuideLst xmlns:p15="http://schemas.microsoft.com/office/powerpoint/2012/main">
        <p15:guide id="1" orient="horz" pos="3072" userDrawn="1">
          <p15:clr>
            <a:srgbClr val="F26B43"/>
          </p15:clr>
        </p15:guide>
        <p15:guide id="2" pos="54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44.png"/><Relationship Id="rId3" Type="http://schemas.openxmlformats.org/officeDocument/2006/relationships/image" Target="../media/image15.svg"/><Relationship Id="rId21" Type="http://schemas.openxmlformats.org/officeDocument/2006/relationships/image" Target="../media/image47.png"/><Relationship Id="rId7" Type="http://schemas.openxmlformats.org/officeDocument/2006/relationships/image" Target="../media/image19.svg"/><Relationship Id="rId12" Type="http://schemas.openxmlformats.org/officeDocument/2006/relationships/image" Target="../media/image24.svg"/><Relationship Id="rId17" Type="http://schemas.openxmlformats.org/officeDocument/2006/relationships/image" Target="../media/image43.png"/><Relationship Id="rId2" Type="http://schemas.openxmlformats.org/officeDocument/2006/relationships/image" Target="../media/image14.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50.png"/><Relationship Id="rId5" Type="http://schemas.openxmlformats.org/officeDocument/2006/relationships/image" Target="../media/image17.sv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22.png"/><Relationship Id="rId19" Type="http://schemas.openxmlformats.org/officeDocument/2006/relationships/image" Target="../media/image45.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40.png"/><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ust-itservices.com/sites/default/files/CDB%20Policy%20Briefs%20booklet_0.pdf" TargetMode="Externa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2.xml"/><Relationship Id="rId5" Type="http://schemas.openxmlformats.org/officeDocument/2006/relationships/hyperlink" Target="http://www.icons.it/" TargetMode="External"/><Relationship Id="rId4" Type="http://schemas.openxmlformats.org/officeDocument/2006/relationships/hyperlink" Target="http://www.trust-itservice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0.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7.png"/><Relationship Id="rId20" Type="http://schemas.openxmlformats.org/officeDocument/2006/relationships/hyperlink" Target="https://forestvalue.org/policy-brief-jc2017/" TargetMode="External"/><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hyperlink" Target="https://forestvalue.org/catalogue/" TargetMode="External"/><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18" Type="http://schemas.openxmlformats.org/officeDocument/2006/relationships/hyperlink" Target="https://www.concordia-h2020.eu/news/cyber-ranges-for-a-resilient-europe-a-policy-brief/" TargetMode="External"/><Relationship Id="rId3" Type="http://schemas.openxmlformats.org/officeDocument/2006/relationships/image" Target="../media/image14.png"/><Relationship Id="rId21" Type="http://schemas.openxmlformats.org/officeDocument/2006/relationships/image" Target="../media/image36.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hyperlink" Target="https://www.cyberwatching.eu/projects/1484/concordia/news-events/training-european-workforce-tomorrow-cyber-ranges-practice" TargetMode="External"/><Relationship Id="rId2" Type="http://schemas.openxmlformats.org/officeDocument/2006/relationships/notesSlide" Target="../notesSlides/notesSlide2.xml"/><Relationship Id="rId16" Type="http://schemas.openxmlformats.org/officeDocument/2006/relationships/image" Target="../media/image33.jpeg"/><Relationship Id="rId20"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9.png"/><Relationship Id="rId5" Type="http://schemas.openxmlformats.org/officeDocument/2006/relationships/image" Target="../media/image16.png"/><Relationship Id="rId15" Type="http://schemas.openxmlformats.org/officeDocument/2006/relationships/image" Target="../media/image32.png"/><Relationship Id="rId23" Type="http://schemas.openxmlformats.org/officeDocument/2006/relationships/image" Target="../media/image38.jpeg"/><Relationship Id="rId10" Type="http://schemas.openxmlformats.org/officeDocument/2006/relationships/image" Target="../media/image21.svg"/><Relationship Id="rId19" Type="http://schemas.openxmlformats.org/officeDocument/2006/relationships/image" Target="../media/image34.jpe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44.png"/><Relationship Id="rId3" Type="http://schemas.openxmlformats.org/officeDocument/2006/relationships/image" Target="../media/image15.svg"/><Relationship Id="rId21" Type="http://schemas.openxmlformats.org/officeDocument/2006/relationships/image" Target="../media/image47.png"/><Relationship Id="rId7" Type="http://schemas.openxmlformats.org/officeDocument/2006/relationships/image" Target="../media/image19.svg"/><Relationship Id="rId12" Type="http://schemas.openxmlformats.org/officeDocument/2006/relationships/image" Target="../media/image24.svg"/><Relationship Id="rId17" Type="http://schemas.openxmlformats.org/officeDocument/2006/relationships/image" Target="../media/image43.png"/><Relationship Id="rId2" Type="http://schemas.openxmlformats.org/officeDocument/2006/relationships/image" Target="../media/image14.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50.png"/><Relationship Id="rId5" Type="http://schemas.openxmlformats.org/officeDocument/2006/relationships/image" Target="../media/image17.sv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22.png"/><Relationship Id="rId19" Type="http://schemas.openxmlformats.org/officeDocument/2006/relationships/image" Target="../media/image45.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40.png"/><Relationship Id="rId22"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2045396" y="2644552"/>
            <a:ext cx="8064896" cy="1512168"/>
          </a:xfrm>
        </p:spPr>
        <p:txBody>
          <a:bodyPr>
            <a:normAutofit/>
          </a:bodyPr>
          <a:lstStyle/>
          <a:p>
            <a:pPr lvl="0"/>
            <a:r>
              <a:rPr lang="en-GB" b="1" dirty="0">
                <a:solidFill>
                  <a:srgbClr val="FF5E00"/>
                </a:solidFill>
                <a:latin typeface="+mn-lt"/>
              </a:rPr>
              <a:t>Horizon Results Booster Dissemination Modules </a:t>
            </a:r>
          </a:p>
        </p:txBody>
      </p:sp>
      <p:sp>
        <p:nvSpPr>
          <p:cNvPr id="71" name="Shape 71"/>
          <p:cNvSpPr>
            <a:spLocks noGrp="1"/>
          </p:cNvSpPr>
          <p:nvPr>
            <p:ph type="body" idx="1"/>
          </p:nvPr>
        </p:nvSpPr>
        <p:spPr>
          <a:xfrm>
            <a:off x="2061005" y="5380856"/>
            <a:ext cx="13787330" cy="1944216"/>
          </a:xfrm>
        </p:spPr>
        <p:txBody>
          <a:bodyPr/>
          <a:lstStyle/>
          <a:p>
            <a:pPr lvl="0"/>
            <a:r>
              <a:rPr lang="en-US" dirty="0">
                <a:solidFill>
                  <a:srgbClr val="000154"/>
                </a:solidFill>
                <a:latin typeface="+mn-lt"/>
                <a:ea typeface="Verdana" panose="020B0604030504040204" pitchFamily="34" charset="0"/>
              </a:rPr>
              <a:t>Prepared by Nicholas Ferguson</a:t>
            </a:r>
          </a:p>
          <a:p>
            <a:pPr lvl="0"/>
            <a:endParaRPr lang="en-US" dirty="0">
              <a:solidFill>
                <a:srgbClr val="03034C"/>
              </a:solidFill>
              <a:latin typeface="Verdana" panose="020B0604030504040204" pitchFamily="34" charset="0"/>
              <a:ea typeface="Verdana" panose="020B0604030504040204" pitchFamily="34" charset="0"/>
            </a:endParaRPr>
          </a:p>
        </p:txBody>
      </p:sp>
      <p:pic>
        <p:nvPicPr>
          <p:cNvPr id="3" name="Immagine 2" descr="Immagine che contiene segnale, monitor, uomo, luce&#10;&#10;Descrizione generata automaticamente">
            <a:extLst>
              <a:ext uri="{FF2B5EF4-FFF2-40B4-BE49-F238E27FC236}">
                <a16:creationId xmlns:a16="http://schemas.microsoft.com/office/drawing/2014/main" id="{DA80F695-5095-46CF-A8E8-649E3D2CECC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220650" y="2068488"/>
            <a:ext cx="6119614" cy="7370017"/>
          </a:xfrm>
          <a:prstGeom prst="rect">
            <a:avLst/>
          </a:prstGeom>
        </p:spPr>
      </p:pic>
      <p:sp>
        <p:nvSpPr>
          <p:cNvPr id="2" name="TextBox 1">
            <a:extLst>
              <a:ext uri="{FF2B5EF4-FFF2-40B4-BE49-F238E27FC236}">
                <a16:creationId xmlns:a16="http://schemas.microsoft.com/office/drawing/2014/main" id="{11718FD7-F0EA-E517-D96A-19934DD2C05F}"/>
              </a:ext>
            </a:extLst>
          </p:cNvPr>
          <p:cNvSpPr txBox="1"/>
          <p:nvPr/>
        </p:nvSpPr>
        <p:spPr>
          <a:xfrm>
            <a:off x="1999466" y="4220210"/>
            <a:ext cx="813690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2060"/>
                </a:solidFill>
                <a:effectLst/>
                <a:uFillTx/>
                <a:latin typeface="+mn-lt"/>
                <a:ea typeface="+mn-ea"/>
                <a:cs typeface="+mn-cs"/>
                <a:sym typeface="Calibri"/>
              </a:rPr>
              <a:t>Info Session </a:t>
            </a:r>
            <a:r>
              <a:rPr kumimoji="0" lang="en-GB" sz="3600" b="1" i="0" u="none" strike="noStrike" cap="none" spc="0" normalizeH="0" baseline="0" dirty="0">
                <a:ln>
                  <a:noFill/>
                </a:ln>
                <a:solidFill>
                  <a:srgbClr val="002060"/>
                </a:solidFill>
                <a:effectLst/>
                <a:uFillTx/>
                <a:latin typeface="+mn-lt"/>
                <a:ea typeface="+mn-ea"/>
                <a:cs typeface="+mn-cs"/>
                <a:sym typeface="Calibri"/>
              </a:rPr>
              <a:t>| 17</a:t>
            </a:r>
            <a:r>
              <a:rPr kumimoji="0" lang="en-GB" sz="3600" b="1" i="0" u="none" strike="noStrike" cap="none" spc="0" normalizeH="0" baseline="30000" dirty="0">
                <a:ln>
                  <a:noFill/>
                </a:ln>
                <a:solidFill>
                  <a:srgbClr val="002060"/>
                </a:solidFill>
                <a:effectLst/>
                <a:uFillTx/>
                <a:latin typeface="+mn-lt"/>
                <a:ea typeface="+mn-ea"/>
                <a:cs typeface="+mn-cs"/>
                <a:sym typeface="Calibri"/>
              </a:rPr>
              <a:t>th</a:t>
            </a:r>
            <a:r>
              <a:rPr kumimoji="0" lang="en-GB" sz="3600" b="1" i="0" u="none" strike="noStrike" cap="none" spc="0" normalizeH="0" baseline="0" dirty="0">
                <a:ln>
                  <a:noFill/>
                </a:ln>
                <a:solidFill>
                  <a:srgbClr val="002060"/>
                </a:solidFill>
                <a:effectLst/>
                <a:uFillTx/>
                <a:latin typeface="+mn-lt"/>
                <a:ea typeface="+mn-ea"/>
                <a:cs typeface="+mn-cs"/>
                <a:sym typeface="Calibri"/>
              </a:rPr>
              <a:t> </a:t>
            </a:r>
            <a:r>
              <a:rPr kumimoji="0" lang="en-US" sz="3600" b="1" i="0" u="none" strike="noStrike" cap="none" spc="0" normalizeH="0" baseline="0" dirty="0">
                <a:ln>
                  <a:noFill/>
                </a:ln>
                <a:solidFill>
                  <a:srgbClr val="002060"/>
                </a:solidFill>
                <a:effectLst/>
                <a:uFillTx/>
                <a:latin typeface="+mn-lt"/>
                <a:ea typeface="+mn-ea"/>
                <a:cs typeface="+mn-cs"/>
                <a:sym typeface="Calibri"/>
              </a:rPr>
              <a:t> of November 2022</a:t>
            </a:r>
            <a:endParaRPr kumimoji="0" lang="en-GB" sz="3600" b="1" i="0" u="none" strike="noStrike" cap="none" spc="0" normalizeH="0" baseline="0" dirty="0">
              <a:ln>
                <a:noFill/>
              </a:ln>
              <a:solidFill>
                <a:srgbClr val="002060"/>
              </a:solidFill>
              <a:effectLst/>
              <a:uFillTx/>
              <a:latin typeface="+mn-lt"/>
              <a:ea typeface="+mn-ea"/>
              <a:cs typeface="+mn-cs"/>
              <a:sym typeface="Calibri"/>
            </a:endParaRPr>
          </a:p>
        </p:txBody>
      </p:sp>
    </p:spTree>
    <p:extLst>
      <p:ext uri="{BB962C8B-B14F-4D97-AF65-F5344CB8AC3E}">
        <p14:creationId xmlns:p14="http://schemas.microsoft.com/office/powerpoint/2010/main" val="37129091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body" idx="1"/>
          </p:nvPr>
        </p:nvSpPr>
        <p:spPr>
          <a:xfrm>
            <a:off x="7950051" y="2428528"/>
            <a:ext cx="8568952" cy="5472608"/>
          </a:xfrm>
          <a:prstGeom prst="rect">
            <a:avLst/>
          </a:prstGeom>
        </p:spPr>
        <p:txBody>
          <a:bodyPr>
            <a:normAutofit/>
          </a:bodyPr>
          <a:lstStyle/>
          <a:p>
            <a:pPr>
              <a:defRPr>
                <a:solidFill>
                  <a:srgbClr val="000000"/>
                </a:solidFill>
              </a:defRPr>
            </a:pPr>
            <a:r>
              <a:rPr lang="it-IT" sz="4000" b="1" dirty="0">
                <a:solidFill>
                  <a:schemeClr val="bg1"/>
                </a:solidFill>
                <a:latin typeface="+mn-lt"/>
              </a:rPr>
              <a:t>Nicholas Ferguson</a:t>
            </a:r>
          </a:p>
          <a:p>
            <a:pPr>
              <a:defRPr>
                <a:solidFill>
                  <a:srgbClr val="000000"/>
                </a:solidFill>
              </a:defRPr>
            </a:pPr>
            <a:endParaRPr lang="it-IT" sz="3400" b="1" dirty="0">
              <a:solidFill>
                <a:srgbClr val="0000FF"/>
              </a:solidFill>
              <a:latin typeface="+mn-lt"/>
            </a:endParaRPr>
          </a:p>
          <a:p>
            <a:pPr>
              <a:defRPr>
                <a:solidFill>
                  <a:srgbClr val="000000"/>
                </a:solidFill>
              </a:defRPr>
            </a:pPr>
            <a:r>
              <a:rPr lang="it-IT" sz="3400" b="1" dirty="0">
                <a:solidFill>
                  <a:schemeClr val="bg1"/>
                </a:solidFill>
                <a:latin typeface="+mn-lt"/>
              </a:rPr>
              <a:t>n.ferguson@trust-itservices.com</a:t>
            </a:r>
          </a:p>
          <a:p>
            <a:pPr>
              <a:defRPr>
                <a:solidFill>
                  <a:srgbClr val="000000"/>
                </a:solidFill>
              </a:defRPr>
            </a:pPr>
            <a:r>
              <a:rPr lang="it-IT" sz="3400" b="1" dirty="0">
                <a:solidFill>
                  <a:schemeClr val="bg1"/>
                </a:solidFill>
                <a:latin typeface="+mn-lt"/>
              </a:rPr>
              <a:t>www.horizonresultsbooster.eu</a:t>
            </a:r>
            <a:endParaRPr sz="3400" b="1" dirty="0">
              <a:solidFill>
                <a:schemeClr val="bg1"/>
              </a:solidFill>
              <a:latin typeface="+mn-lt"/>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C48F72-BC7D-C091-63F2-602E9CB4581F}"/>
              </a:ext>
            </a:extLst>
          </p:cNvPr>
          <p:cNvSpPr>
            <a:spLocks noGrp="1"/>
          </p:cNvSpPr>
          <p:nvPr>
            <p:ph type="sldNum" sz="quarter" idx="2"/>
          </p:nvPr>
        </p:nvSpPr>
        <p:spPr>
          <a:xfrm>
            <a:off x="16149517" y="8944196"/>
            <a:ext cx="720080" cy="476086"/>
          </a:xfrm>
          <a:prstGeom prst="rect">
            <a:avLst/>
          </a:prstGeom>
        </p:spPr>
        <p:txBody>
          <a:bodyPr/>
          <a:lstStyle>
            <a:lvl1pPr algn="ctr" defTabSz="584200">
              <a:defRPr sz="2000">
                <a:solidFill>
                  <a:srgbClr val="000154"/>
                </a:solidFill>
                <a:latin typeface="+mn-lt"/>
                <a:ea typeface="Verdana" panose="020B0604030504040204" pitchFamily="34" charset="0"/>
                <a:cs typeface="Segoe UI" panose="020B0502040204020203" pitchFamily="34" charset="0"/>
                <a:sym typeface="Calibri"/>
              </a:defRPr>
            </a:lvl1pPr>
            <a:lvl2pPr indent="228600" algn="ctr" defTabSz="584200">
              <a:defRPr sz="3600">
                <a:latin typeface="+mn-lt"/>
                <a:ea typeface="+mn-ea"/>
                <a:cs typeface="+mn-cs"/>
                <a:sym typeface="Calibri"/>
              </a:defRPr>
            </a:lvl2pPr>
            <a:lvl3pPr indent="457200" algn="ctr" defTabSz="584200">
              <a:defRPr sz="3600">
                <a:latin typeface="+mn-lt"/>
                <a:ea typeface="+mn-ea"/>
                <a:cs typeface="+mn-cs"/>
                <a:sym typeface="Calibri"/>
              </a:defRPr>
            </a:lvl3pPr>
            <a:lvl4pPr indent="685800" algn="ctr" defTabSz="584200">
              <a:defRPr sz="3600">
                <a:latin typeface="+mn-lt"/>
                <a:ea typeface="+mn-ea"/>
                <a:cs typeface="+mn-cs"/>
                <a:sym typeface="Calibri"/>
              </a:defRPr>
            </a:lvl4pPr>
            <a:lvl5pPr indent="914400" algn="ctr" defTabSz="584200">
              <a:defRPr sz="3600">
                <a:latin typeface="+mn-lt"/>
                <a:ea typeface="+mn-ea"/>
                <a:cs typeface="+mn-cs"/>
                <a:sym typeface="Calibri"/>
              </a:defRPr>
            </a:lvl5pPr>
            <a:lvl6pPr indent="1143000" algn="ctr" defTabSz="584200">
              <a:defRPr sz="3600">
                <a:latin typeface="+mn-lt"/>
                <a:ea typeface="+mn-ea"/>
                <a:cs typeface="+mn-cs"/>
                <a:sym typeface="Calibri"/>
              </a:defRPr>
            </a:lvl6pPr>
            <a:lvl7pPr indent="1371600" algn="ctr" defTabSz="584200">
              <a:defRPr sz="3600">
                <a:latin typeface="+mn-lt"/>
                <a:ea typeface="+mn-ea"/>
                <a:cs typeface="+mn-cs"/>
                <a:sym typeface="Calibri"/>
              </a:defRPr>
            </a:lvl7pPr>
            <a:lvl8pPr indent="1600200" algn="ctr" defTabSz="584200">
              <a:defRPr sz="3600">
                <a:latin typeface="+mn-lt"/>
                <a:ea typeface="+mn-ea"/>
                <a:cs typeface="+mn-cs"/>
                <a:sym typeface="Calibri"/>
              </a:defRPr>
            </a:lvl8pPr>
            <a:lvl9pPr indent="1828800" algn="ctr" defTabSz="584200">
              <a:defRPr sz="3600">
                <a:latin typeface="+mn-lt"/>
                <a:ea typeface="+mn-ea"/>
                <a:cs typeface="+mn-cs"/>
                <a:sym typeface="Calibri"/>
              </a:defRPr>
            </a:lvl9pPr>
          </a:lstStyle>
          <a:p>
            <a:fld id="{86CB4B4D-7CA3-9044-876B-883B54F8677D}" type="slidenum">
              <a:rPr lang="it-IT" smtClean="0"/>
              <a:pPr/>
              <a:t>11</a:t>
            </a:fld>
            <a:endParaRPr lang="it-IT" dirty="0"/>
          </a:p>
        </p:txBody>
      </p:sp>
      <p:sp>
        <p:nvSpPr>
          <p:cNvPr id="7" name="Text Placeholder 3">
            <a:extLst>
              <a:ext uri="{FF2B5EF4-FFF2-40B4-BE49-F238E27FC236}">
                <a16:creationId xmlns:a16="http://schemas.microsoft.com/office/drawing/2014/main" id="{4D7C61E6-5D11-2995-626C-7A8813C1F8C2}"/>
              </a:ext>
            </a:extLst>
          </p:cNvPr>
          <p:cNvSpPr>
            <a:spLocks noGrp="1"/>
          </p:cNvSpPr>
          <p:nvPr>
            <p:ph type="body" idx="1"/>
          </p:nvPr>
        </p:nvSpPr>
        <p:spPr>
          <a:xfrm>
            <a:off x="552436" y="2212504"/>
            <a:ext cx="5312733" cy="1671405"/>
          </a:xfrm>
        </p:spPr>
        <p:txBody>
          <a:bodyPr>
            <a:normAutofit lnSpcReduction="10000"/>
          </a:bodyPr>
          <a:lstStyle/>
          <a:p>
            <a:pPr marL="0" indent="0" algn="l">
              <a:buNone/>
            </a:pPr>
            <a:r>
              <a:rPr lang="en-GB" b="1" i="1" dirty="0">
                <a:solidFill>
                  <a:srgbClr val="000154"/>
                </a:solidFill>
                <a:latin typeface="Calibri" panose="020F0502020204030204" pitchFamily="34" charset="0"/>
                <a:cs typeface="Calibri" panose="020F0502020204030204" pitchFamily="34" charset="0"/>
              </a:rPr>
              <a:t>Med-N-Change</a:t>
            </a:r>
            <a:r>
              <a:rPr lang="en-GB" i="1" dirty="0">
                <a:solidFill>
                  <a:srgbClr val="000154"/>
                </a:solidFill>
                <a:latin typeface="Calibri" panose="020F0502020204030204" pitchFamily="34" charset="0"/>
                <a:cs typeface="Calibri" panose="020F0502020204030204" pitchFamily="34" charset="0"/>
              </a:rPr>
              <a:t> - Assessing the interactive effects of Nitrogen addition and climate change on soil processes through the biological soil crust in Mediterranean ecosystems</a:t>
            </a:r>
            <a:endParaRPr lang="en-GB" sz="2800" dirty="0">
              <a:solidFill>
                <a:srgbClr val="000154"/>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E7A5D375-901C-ED61-FAA0-806709C35936}"/>
              </a:ext>
            </a:extLst>
          </p:cNvPr>
          <p:cNvSpPr/>
          <p:nvPr/>
        </p:nvSpPr>
        <p:spPr>
          <a:xfrm>
            <a:off x="0" y="8565979"/>
            <a:ext cx="5698788" cy="1013189"/>
          </a:xfrm>
          <a:prstGeom prst="rect">
            <a:avLst/>
          </a:prstGeom>
          <a:solidFill>
            <a:schemeClr val="bg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7" name="Text Placeholder 3">
            <a:extLst>
              <a:ext uri="{FF2B5EF4-FFF2-40B4-BE49-F238E27FC236}">
                <a16:creationId xmlns:a16="http://schemas.microsoft.com/office/drawing/2014/main" id="{74784EAC-1C13-9A87-1FB5-B81A2AB72A2D}"/>
              </a:ext>
            </a:extLst>
          </p:cNvPr>
          <p:cNvSpPr txBox="1">
            <a:spLocks/>
          </p:cNvSpPr>
          <p:nvPr/>
        </p:nvSpPr>
        <p:spPr>
          <a:xfrm>
            <a:off x="1321887" y="4047007"/>
            <a:ext cx="4463468" cy="12156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fr-FR" sz="2200" dirty="0">
                <a:solidFill>
                  <a:srgbClr val="000154"/>
                </a:solidFill>
              </a:rPr>
              <a:t>EXCELLENT SCIENCE - Marie </a:t>
            </a:r>
            <a:r>
              <a:rPr lang="fr-FR" sz="2200" dirty="0" err="1">
                <a:solidFill>
                  <a:srgbClr val="000154"/>
                </a:solidFill>
              </a:rPr>
              <a:t>Skłodowska</a:t>
            </a:r>
            <a:r>
              <a:rPr lang="fr-FR" sz="2200" dirty="0">
                <a:solidFill>
                  <a:srgbClr val="000154"/>
                </a:solidFill>
              </a:rPr>
              <a:t>-Curie Action</a:t>
            </a:r>
            <a:endParaRPr lang="pt-BR" sz="2200" b="1" dirty="0">
              <a:solidFill>
                <a:srgbClr val="000154"/>
              </a:solidFill>
            </a:endParaRPr>
          </a:p>
        </p:txBody>
      </p:sp>
      <p:pic>
        <p:nvPicPr>
          <p:cNvPr id="29" name="Graphic 28" descr="Building with solid fill">
            <a:extLst>
              <a:ext uri="{FF2B5EF4-FFF2-40B4-BE49-F238E27FC236}">
                <a16:creationId xmlns:a16="http://schemas.microsoft.com/office/drawing/2014/main" id="{16AAABCD-A962-BE8E-F058-9BCF3B88157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670" y="6377962"/>
            <a:ext cx="574703" cy="574703"/>
          </a:xfrm>
          <a:prstGeom prst="rect">
            <a:avLst/>
          </a:prstGeom>
        </p:spPr>
      </p:pic>
      <p:sp>
        <p:nvSpPr>
          <p:cNvPr id="30" name="Text Placeholder 3">
            <a:extLst>
              <a:ext uri="{FF2B5EF4-FFF2-40B4-BE49-F238E27FC236}">
                <a16:creationId xmlns:a16="http://schemas.microsoft.com/office/drawing/2014/main" id="{D2593A45-D493-2572-9AD5-3B05F00A6039}"/>
              </a:ext>
            </a:extLst>
          </p:cNvPr>
          <p:cNvSpPr txBox="1">
            <a:spLocks/>
          </p:cNvSpPr>
          <p:nvPr/>
        </p:nvSpPr>
        <p:spPr>
          <a:xfrm>
            <a:off x="1418648" y="8765232"/>
            <a:ext cx="5091243" cy="5747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pt-BR" sz="2200" dirty="0">
                <a:solidFill>
                  <a:srgbClr val="FF5E00"/>
                </a:solidFill>
              </a:rPr>
              <a:t>www.mednchange.weebly.com</a:t>
            </a:r>
            <a:endParaRPr lang="en-GB" sz="2200" dirty="0">
              <a:solidFill>
                <a:srgbClr val="FF5E00"/>
              </a:solidFill>
            </a:endParaRPr>
          </a:p>
        </p:txBody>
      </p:sp>
      <p:sp>
        <p:nvSpPr>
          <p:cNvPr id="33" name="Text Placeholder 3">
            <a:extLst>
              <a:ext uri="{FF2B5EF4-FFF2-40B4-BE49-F238E27FC236}">
                <a16:creationId xmlns:a16="http://schemas.microsoft.com/office/drawing/2014/main" id="{E51DC067-6BCC-E135-D4B8-6C75A685F07E}"/>
              </a:ext>
            </a:extLst>
          </p:cNvPr>
          <p:cNvSpPr txBox="1">
            <a:spLocks/>
          </p:cNvSpPr>
          <p:nvPr/>
        </p:nvSpPr>
        <p:spPr>
          <a:xfrm>
            <a:off x="1321887" y="6298806"/>
            <a:ext cx="4463468" cy="16023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pt-BR" sz="2200" dirty="0">
                <a:solidFill>
                  <a:srgbClr val="000154"/>
                </a:solidFill>
              </a:rPr>
              <a:t>Centre for Ecology, Evolution and Environmental Changes, Faculdade de Ciências da Universidade de Lisboa (Portugal)</a:t>
            </a:r>
            <a:endParaRPr lang="en-GB" sz="2200" dirty="0">
              <a:solidFill>
                <a:srgbClr val="000154"/>
              </a:solidFill>
            </a:endParaRPr>
          </a:p>
        </p:txBody>
      </p:sp>
      <p:sp>
        <p:nvSpPr>
          <p:cNvPr id="34" name="Text Placeholder 3">
            <a:extLst>
              <a:ext uri="{FF2B5EF4-FFF2-40B4-BE49-F238E27FC236}">
                <a16:creationId xmlns:a16="http://schemas.microsoft.com/office/drawing/2014/main" id="{D10994CD-EA74-B2E5-79FB-099269CAE1EE}"/>
              </a:ext>
            </a:extLst>
          </p:cNvPr>
          <p:cNvSpPr txBox="1">
            <a:spLocks/>
          </p:cNvSpPr>
          <p:nvPr/>
        </p:nvSpPr>
        <p:spPr>
          <a:xfrm>
            <a:off x="1321887" y="5137698"/>
            <a:ext cx="4463468" cy="53119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200" dirty="0">
                <a:solidFill>
                  <a:srgbClr val="000154"/>
                </a:solidFill>
              </a:rPr>
              <a:t>PDESA, PDESB</a:t>
            </a:r>
            <a:endParaRPr lang="es-ES" sz="2200" dirty="0">
              <a:solidFill>
                <a:srgbClr val="000154"/>
              </a:solidFill>
            </a:endParaRPr>
          </a:p>
        </p:txBody>
      </p:sp>
      <p:pic>
        <p:nvPicPr>
          <p:cNvPr id="10" name="Graphic 9" descr="World with solid fill">
            <a:extLst>
              <a:ext uri="{FF2B5EF4-FFF2-40B4-BE49-F238E27FC236}">
                <a16:creationId xmlns:a16="http://schemas.microsoft.com/office/drawing/2014/main" id="{64FDF910-86ED-6EDD-FEFD-1D08E60C4E9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2398" y="8765232"/>
            <a:ext cx="435263" cy="435263"/>
          </a:xfrm>
          <a:prstGeom prst="rect">
            <a:avLst/>
          </a:prstGeom>
        </p:spPr>
      </p:pic>
      <p:sp>
        <p:nvSpPr>
          <p:cNvPr id="15" name="Text Placeholder 3">
            <a:extLst>
              <a:ext uri="{FF2B5EF4-FFF2-40B4-BE49-F238E27FC236}">
                <a16:creationId xmlns:a16="http://schemas.microsoft.com/office/drawing/2014/main" id="{AD999F9E-2EB7-E30E-2943-99D594C410B6}"/>
              </a:ext>
            </a:extLst>
          </p:cNvPr>
          <p:cNvSpPr txBox="1">
            <a:spLocks/>
          </p:cNvSpPr>
          <p:nvPr/>
        </p:nvSpPr>
        <p:spPr>
          <a:xfrm>
            <a:off x="7366040" y="1261404"/>
            <a:ext cx="7856819" cy="457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US" b="1" dirty="0">
                <a:solidFill>
                  <a:srgbClr val="000154"/>
                </a:solidFill>
              </a:rPr>
              <a:t>AT A GLANCE</a:t>
            </a:r>
            <a:endParaRPr lang="en-GB" b="1" dirty="0">
              <a:solidFill>
                <a:srgbClr val="000154"/>
              </a:solidFill>
            </a:endParaRPr>
          </a:p>
        </p:txBody>
      </p:sp>
      <p:grpSp>
        <p:nvGrpSpPr>
          <p:cNvPr id="47" name="Group 46">
            <a:extLst>
              <a:ext uri="{FF2B5EF4-FFF2-40B4-BE49-F238E27FC236}">
                <a16:creationId xmlns:a16="http://schemas.microsoft.com/office/drawing/2014/main" id="{338EF77D-57DC-BBD3-7EC1-1EA9F0EC7EC7}"/>
              </a:ext>
            </a:extLst>
          </p:cNvPr>
          <p:cNvGrpSpPr/>
          <p:nvPr/>
        </p:nvGrpSpPr>
        <p:grpSpPr>
          <a:xfrm>
            <a:off x="7276827" y="2413532"/>
            <a:ext cx="9294278" cy="1053716"/>
            <a:chOff x="7276827" y="2660240"/>
            <a:chExt cx="9294278" cy="1053716"/>
          </a:xfrm>
        </p:grpSpPr>
        <p:sp>
          <p:nvSpPr>
            <p:cNvPr id="8" name="Text Placeholder 3">
              <a:extLst>
                <a:ext uri="{FF2B5EF4-FFF2-40B4-BE49-F238E27FC236}">
                  <a16:creationId xmlns:a16="http://schemas.microsoft.com/office/drawing/2014/main" id="{EF7D01DA-7800-4C03-23DF-863212C0297F}"/>
                </a:ext>
              </a:extLst>
            </p:cNvPr>
            <p:cNvSpPr txBox="1">
              <a:spLocks/>
            </p:cNvSpPr>
            <p:nvPr/>
          </p:nvSpPr>
          <p:spPr>
            <a:xfrm>
              <a:off x="7878043" y="2660240"/>
              <a:ext cx="8693062" cy="10537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just">
                <a:spcBef>
                  <a:spcPts val="600"/>
                </a:spcBef>
                <a:spcAft>
                  <a:spcPts val="600"/>
                </a:spcAft>
                <a:buNone/>
              </a:pPr>
              <a:r>
                <a:rPr lang="en-GB" dirty="0">
                  <a:solidFill>
                    <a:srgbClr val="000154"/>
                  </a:solidFill>
                </a:rPr>
                <a:t>How biocrust-forming organisms influence soil processes when subjected to atmospheric nitrogen deposition and/or climate change.</a:t>
              </a:r>
              <a:endParaRPr lang="en-IT" dirty="0">
                <a:solidFill>
                  <a:srgbClr val="000154"/>
                </a:solidFill>
              </a:endParaRPr>
            </a:p>
          </p:txBody>
        </p:sp>
        <p:pic>
          <p:nvPicPr>
            <p:cNvPr id="17" name="Graphic 16" descr="Chevron arrows with solid fill">
              <a:extLst>
                <a:ext uri="{FF2B5EF4-FFF2-40B4-BE49-F238E27FC236}">
                  <a16:creationId xmlns:a16="http://schemas.microsoft.com/office/drawing/2014/main" id="{EEA6526D-6AEA-DBFA-2890-E17459CBF99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276827" y="2727197"/>
              <a:ext cx="457200" cy="457200"/>
            </a:xfrm>
            <a:prstGeom prst="rect">
              <a:avLst/>
            </a:prstGeom>
          </p:spPr>
        </p:pic>
      </p:grpSp>
      <p:grpSp>
        <p:nvGrpSpPr>
          <p:cNvPr id="28" name="Group 27">
            <a:extLst>
              <a:ext uri="{FF2B5EF4-FFF2-40B4-BE49-F238E27FC236}">
                <a16:creationId xmlns:a16="http://schemas.microsoft.com/office/drawing/2014/main" id="{895A1DDC-DB09-35D7-97FF-CEE43B7947EB}"/>
              </a:ext>
            </a:extLst>
          </p:cNvPr>
          <p:cNvGrpSpPr/>
          <p:nvPr/>
        </p:nvGrpSpPr>
        <p:grpSpPr>
          <a:xfrm>
            <a:off x="7276827" y="3220616"/>
            <a:ext cx="9294278" cy="1800200"/>
            <a:chOff x="7276827" y="3415410"/>
            <a:chExt cx="9294278" cy="1800200"/>
          </a:xfrm>
        </p:grpSpPr>
        <p:pic>
          <p:nvPicPr>
            <p:cNvPr id="18" name="Graphic 17" descr="Chevron arrows with solid fill">
              <a:extLst>
                <a:ext uri="{FF2B5EF4-FFF2-40B4-BE49-F238E27FC236}">
                  <a16:creationId xmlns:a16="http://schemas.microsoft.com/office/drawing/2014/main" id="{2CF1E479-B9DD-DBD5-1FD5-51914D7423E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276827" y="3415410"/>
              <a:ext cx="457200" cy="457200"/>
            </a:xfrm>
            <a:prstGeom prst="rect">
              <a:avLst/>
            </a:prstGeom>
          </p:spPr>
        </p:pic>
        <p:sp>
          <p:nvSpPr>
            <p:cNvPr id="35" name="Text Placeholder 3">
              <a:extLst>
                <a:ext uri="{FF2B5EF4-FFF2-40B4-BE49-F238E27FC236}">
                  <a16:creationId xmlns:a16="http://schemas.microsoft.com/office/drawing/2014/main" id="{174028FF-3F6D-FCF4-A8A0-8C9AF9344740}"/>
                </a:ext>
              </a:extLst>
            </p:cNvPr>
            <p:cNvSpPr txBox="1">
              <a:spLocks/>
            </p:cNvSpPr>
            <p:nvPr/>
          </p:nvSpPr>
          <p:spPr>
            <a:xfrm>
              <a:off x="7878043" y="4161894"/>
              <a:ext cx="8693062" cy="10537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just">
                <a:spcBef>
                  <a:spcPts val="600"/>
                </a:spcBef>
                <a:spcAft>
                  <a:spcPts val="600"/>
                </a:spcAft>
                <a:buNone/>
              </a:pPr>
              <a:r>
                <a:rPr lang="en-GB" dirty="0">
                  <a:solidFill>
                    <a:srgbClr val="000154"/>
                  </a:solidFill>
                </a:rPr>
                <a:t>Continuous strategic support for online dissemination, online training, Social media campaign, workshop delivery</a:t>
              </a:r>
              <a:endParaRPr lang="en-IT" dirty="0">
                <a:solidFill>
                  <a:srgbClr val="000154"/>
                </a:solidFill>
              </a:endParaRPr>
            </a:p>
          </p:txBody>
        </p:sp>
      </p:grpSp>
      <p:grpSp>
        <p:nvGrpSpPr>
          <p:cNvPr id="41" name="Group 40">
            <a:extLst>
              <a:ext uri="{FF2B5EF4-FFF2-40B4-BE49-F238E27FC236}">
                <a16:creationId xmlns:a16="http://schemas.microsoft.com/office/drawing/2014/main" id="{A5379FB9-F9E3-5064-3AEA-AD5A18F8265D}"/>
              </a:ext>
            </a:extLst>
          </p:cNvPr>
          <p:cNvGrpSpPr/>
          <p:nvPr/>
        </p:nvGrpSpPr>
        <p:grpSpPr>
          <a:xfrm>
            <a:off x="7276827" y="3220616"/>
            <a:ext cx="9320827" cy="1224136"/>
            <a:chOff x="7276827" y="2861475"/>
            <a:chExt cx="9320827" cy="1224136"/>
          </a:xfrm>
        </p:grpSpPr>
        <p:pic>
          <p:nvPicPr>
            <p:cNvPr id="19" name="Graphic 18" descr="Chevron arrows with solid fill">
              <a:extLst>
                <a:ext uri="{FF2B5EF4-FFF2-40B4-BE49-F238E27FC236}">
                  <a16:creationId xmlns:a16="http://schemas.microsoft.com/office/drawing/2014/main" id="{E2730316-0804-3727-114C-D38ED43E306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276827" y="3628411"/>
              <a:ext cx="457200" cy="457200"/>
            </a:xfrm>
            <a:prstGeom prst="rect">
              <a:avLst/>
            </a:prstGeom>
          </p:spPr>
        </p:pic>
        <p:sp>
          <p:nvSpPr>
            <p:cNvPr id="36" name="Text Placeholder 3">
              <a:extLst>
                <a:ext uri="{FF2B5EF4-FFF2-40B4-BE49-F238E27FC236}">
                  <a16:creationId xmlns:a16="http://schemas.microsoft.com/office/drawing/2014/main" id="{5568C8F6-A8F3-7337-A223-19AA0EE76313}"/>
                </a:ext>
              </a:extLst>
            </p:cNvPr>
            <p:cNvSpPr txBox="1">
              <a:spLocks/>
            </p:cNvSpPr>
            <p:nvPr/>
          </p:nvSpPr>
          <p:spPr>
            <a:xfrm>
              <a:off x="7904592" y="2861475"/>
              <a:ext cx="8693062" cy="8061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None/>
              </a:pPr>
              <a:r>
                <a:rPr lang="en-US" dirty="0">
                  <a:solidFill>
                    <a:srgbClr val="000154"/>
                  </a:solidFill>
                </a:rPr>
                <a:t>Creating new partnerships with </a:t>
              </a:r>
              <a:r>
                <a:rPr lang="en-US" dirty="0" err="1">
                  <a:solidFill>
                    <a:srgbClr val="000154"/>
                  </a:solidFill>
                </a:rPr>
                <a:t>SOILdarity</a:t>
              </a:r>
              <a:r>
                <a:rPr lang="en-US" dirty="0">
                  <a:solidFill>
                    <a:srgbClr val="000154"/>
                  </a:solidFill>
                </a:rPr>
                <a:t> (CSA) leading to greater outreach opportunities and leveraging their network</a:t>
              </a:r>
              <a:endParaRPr lang="en-GB" dirty="0">
                <a:solidFill>
                  <a:srgbClr val="000154"/>
                </a:solidFill>
              </a:endParaRPr>
            </a:p>
          </p:txBody>
        </p:sp>
      </p:grpSp>
      <p:sp>
        <p:nvSpPr>
          <p:cNvPr id="48" name="Text Placeholder 3">
            <a:extLst>
              <a:ext uri="{FF2B5EF4-FFF2-40B4-BE49-F238E27FC236}">
                <a16:creationId xmlns:a16="http://schemas.microsoft.com/office/drawing/2014/main" id="{5A5912C7-B99E-BC7A-EAE4-214877442272}"/>
              </a:ext>
            </a:extLst>
          </p:cNvPr>
          <p:cNvSpPr txBox="1">
            <a:spLocks/>
          </p:cNvSpPr>
          <p:nvPr/>
        </p:nvSpPr>
        <p:spPr>
          <a:xfrm>
            <a:off x="7291441" y="1838859"/>
            <a:ext cx="9279664" cy="14197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i="1" dirty="0">
                <a:solidFill>
                  <a:srgbClr val="000154"/>
                </a:solidFill>
              </a:rPr>
              <a:t>Project Group: Med-N-Change, </a:t>
            </a:r>
            <a:r>
              <a:rPr lang="en-GB" i="1" dirty="0" err="1">
                <a:solidFill>
                  <a:srgbClr val="000154"/>
                </a:solidFill>
              </a:rPr>
              <a:t>SOILdarity</a:t>
            </a:r>
            <a:r>
              <a:rPr lang="en-GB" i="1" dirty="0">
                <a:solidFill>
                  <a:srgbClr val="000154"/>
                </a:solidFill>
              </a:rPr>
              <a:t> &amp; REAL TUNE</a:t>
            </a:r>
          </a:p>
        </p:txBody>
      </p:sp>
      <p:sp>
        <p:nvSpPr>
          <p:cNvPr id="49" name="Text Placeholder 3">
            <a:extLst>
              <a:ext uri="{FF2B5EF4-FFF2-40B4-BE49-F238E27FC236}">
                <a16:creationId xmlns:a16="http://schemas.microsoft.com/office/drawing/2014/main" id="{A2B43A58-D30F-1461-7BEA-3E1DF56C2666}"/>
              </a:ext>
            </a:extLst>
          </p:cNvPr>
          <p:cNvSpPr txBox="1">
            <a:spLocks/>
          </p:cNvSpPr>
          <p:nvPr/>
        </p:nvSpPr>
        <p:spPr>
          <a:xfrm>
            <a:off x="1321887" y="7758622"/>
            <a:ext cx="4463468" cy="84351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200" dirty="0">
                <a:solidFill>
                  <a:srgbClr val="000154"/>
                </a:solidFill>
              </a:rPr>
              <a:t>Lourdes </a:t>
            </a:r>
            <a:r>
              <a:rPr lang="en-GB" sz="2200" dirty="0" err="1">
                <a:solidFill>
                  <a:srgbClr val="000154"/>
                </a:solidFill>
              </a:rPr>
              <a:t>Morillas</a:t>
            </a:r>
            <a:r>
              <a:rPr lang="en-GB" sz="2200" dirty="0">
                <a:solidFill>
                  <a:srgbClr val="000154"/>
                </a:solidFill>
              </a:rPr>
              <a:t>, PhD. Principal investigator</a:t>
            </a:r>
            <a:endParaRPr lang="es-ES" sz="2200" dirty="0">
              <a:solidFill>
                <a:srgbClr val="000154"/>
              </a:solidFill>
            </a:endParaRPr>
          </a:p>
        </p:txBody>
      </p:sp>
      <p:pic>
        <p:nvPicPr>
          <p:cNvPr id="51" name="Graphic 50" descr="Female Profile with solid fill">
            <a:extLst>
              <a:ext uri="{FF2B5EF4-FFF2-40B4-BE49-F238E27FC236}">
                <a16:creationId xmlns:a16="http://schemas.microsoft.com/office/drawing/2014/main" id="{3713BA00-0FF4-497C-E672-A6DB1435631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1712" y="7732387"/>
            <a:ext cx="574703" cy="574703"/>
          </a:xfrm>
          <a:prstGeom prst="rect">
            <a:avLst/>
          </a:prstGeom>
        </p:spPr>
      </p:pic>
      <p:pic>
        <p:nvPicPr>
          <p:cNvPr id="52" name="Picture 51" descr="Logo&#10;&#10;Description automatically generated with low confidence">
            <a:extLst>
              <a:ext uri="{FF2B5EF4-FFF2-40B4-BE49-F238E27FC236}">
                <a16:creationId xmlns:a16="http://schemas.microsoft.com/office/drawing/2014/main" id="{A6DCE745-E836-C3BF-9204-8114E664363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8414" y="4992978"/>
            <a:ext cx="660499" cy="675910"/>
          </a:xfrm>
          <a:prstGeom prst="rect">
            <a:avLst/>
          </a:prstGeom>
        </p:spPr>
      </p:pic>
      <p:pic>
        <p:nvPicPr>
          <p:cNvPr id="53" name="Graphic 52" descr="Flip calendar with solid fill">
            <a:extLst>
              <a:ext uri="{FF2B5EF4-FFF2-40B4-BE49-F238E27FC236}">
                <a16:creationId xmlns:a16="http://schemas.microsoft.com/office/drawing/2014/main" id="{472EE24E-E341-2F2A-A251-88B82FDF533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19083" y="5643065"/>
            <a:ext cx="529879" cy="529879"/>
          </a:xfrm>
          <a:prstGeom prst="rect">
            <a:avLst/>
          </a:prstGeom>
        </p:spPr>
      </p:pic>
      <p:pic>
        <p:nvPicPr>
          <p:cNvPr id="54" name="Picture 53" descr="A picture containing shape&#10;&#10;Description automatically generated">
            <a:extLst>
              <a:ext uri="{FF2B5EF4-FFF2-40B4-BE49-F238E27FC236}">
                <a16:creationId xmlns:a16="http://schemas.microsoft.com/office/drawing/2014/main" id="{DD60C138-4323-8B03-3082-47EE3EEC58C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16236"/>
          <a:stretch/>
        </p:blipFill>
        <p:spPr>
          <a:xfrm>
            <a:off x="562398" y="4156720"/>
            <a:ext cx="486564" cy="320510"/>
          </a:xfrm>
          <a:prstGeom prst="rect">
            <a:avLst/>
          </a:prstGeom>
        </p:spPr>
      </p:pic>
      <p:sp>
        <p:nvSpPr>
          <p:cNvPr id="55" name="Text Placeholder 3">
            <a:extLst>
              <a:ext uri="{FF2B5EF4-FFF2-40B4-BE49-F238E27FC236}">
                <a16:creationId xmlns:a16="http://schemas.microsoft.com/office/drawing/2014/main" id="{E23E0DF7-B798-CA85-39B2-DD58CBAB5A37}"/>
              </a:ext>
            </a:extLst>
          </p:cNvPr>
          <p:cNvSpPr txBox="1">
            <a:spLocks/>
          </p:cNvSpPr>
          <p:nvPr/>
        </p:nvSpPr>
        <p:spPr>
          <a:xfrm>
            <a:off x="1321887" y="5740896"/>
            <a:ext cx="4543282" cy="53119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200" dirty="0">
                <a:solidFill>
                  <a:srgbClr val="000154"/>
                </a:solidFill>
              </a:rPr>
              <a:t>2019 - 2022</a:t>
            </a:r>
            <a:endParaRPr lang="es-ES" sz="2200" dirty="0">
              <a:solidFill>
                <a:srgbClr val="000154"/>
              </a:solidFill>
            </a:endParaRPr>
          </a:p>
        </p:txBody>
      </p:sp>
      <p:pic>
        <p:nvPicPr>
          <p:cNvPr id="3" name="Picture 2" descr="Website screenshot">
            <a:extLst>
              <a:ext uri="{FF2B5EF4-FFF2-40B4-BE49-F238E27FC236}">
                <a16:creationId xmlns:a16="http://schemas.microsoft.com/office/drawing/2014/main" id="{53BCB616-ABAB-4289-5BF3-6D6ED1F7FB2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644257" y="7704679"/>
            <a:ext cx="2274345" cy="1129916"/>
          </a:xfrm>
          <a:prstGeom prst="rect">
            <a:avLst/>
          </a:prstGeom>
        </p:spPr>
      </p:pic>
      <p:pic>
        <p:nvPicPr>
          <p:cNvPr id="6" name="Picture 5" descr="Video meeting screenshot">
            <a:extLst>
              <a:ext uri="{FF2B5EF4-FFF2-40B4-BE49-F238E27FC236}">
                <a16:creationId xmlns:a16="http://schemas.microsoft.com/office/drawing/2014/main" id="{4C0BD2E3-F378-EC21-5ECC-B38BE41938A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3346462" y="7243556"/>
            <a:ext cx="2990325" cy="1543125"/>
          </a:xfrm>
          <a:prstGeom prst="rect">
            <a:avLst/>
          </a:prstGeom>
        </p:spPr>
      </p:pic>
      <p:pic>
        <p:nvPicPr>
          <p:cNvPr id="1026" name="Picture 2" descr="SOILdarity logo">
            <a:extLst>
              <a:ext uri="{FF2B5EF4-FFF2-40B4-BE49-F238E27FC236}">
                <a16:creationId xmlns:a16="http://schemas.microsoft.com/office/drawing/2014/main" id="{EE579B86-7478-2FF7-A42E-C221970C8F57}"/>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497671" y="5418588"/>
            <a:ext cx="1468604" cy="14674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d-N-Change logo">
            <a:extLst>
              <a:ext uri="{FF2B5EF4-FFF2-40B4-BE49-F238E27FC236}">
                <a16:creationId xmlns:a16="http://schemas.microsoft.com/office/drawing/2014/main" id="{4C1DECF0-4D96-66E6-061C-E5FE89458178}"/>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077984" y="5092824"/>
            <a:ext cx="27709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rofile picture of a man">
            <a:extLst>
              <a:ext uri="{FF2B5EF4-FFF2-40B4-BE49-F238E27FC236}">
                <a16:creationId xmlns:a16="http://schemas.microsoft.com/office/drawing/2014/main" id="{27D69D87-58CE-D49C-4638-09CBAB0B6B7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539093" y="5272735"/>
            <a:ext cx="976171" cy="1175136"/>
          </a:xfrm>
          <a:prstGeom prst="rect">
            <a:avLst/>
          </a:prstGeom>
        </p:spPr>
      </p:pic>
      <p:sp>
        <p:nvSpPr>
          <p:cNvPr id="14" name="TextBox 13">
            <a:extLst>
              <a:ext uri="{FF2B5EF4-FFF2-40B4-BE49-F238E27FC236}">
                <a16:creationId xmlns:a16="http://schemas.microsoft.com/office/drawing/2014/main" id="{FC131F30-B10D-89A0-CABE-E981A30B794D}"/>
              </a:ext>
            </a:extLst>
          </p:cNvPr>
          <p:cNvSpPr txBox="1"/>
          <p:nvPr/>
        </p:nvSpPr>
        <p:spPr>
          <a:xfrm>
            <a:off x="10188639" y="6534725"/>
            <a:ext cx="4213828" cy="646331"/>
          </a:xfrm>
          <a:prstGeom prst="rect">
            <a:avLst/>
          </a:prstGeom>
          <a:noFill/>
        </p:spPr>
        <p:txBody>
          <a:bodyPr wrap="square" rtlCol="0">
            <a:spAutoFit/>
          </a:bodyPr>
          <a:lstStyle/>
          <a:p>
            <a:r>
              <a:rPr lang="en-US" sz="1800" b="1" dirty="0" err="1"/>
              <a:t>Personalised</a:t>
            </a:r>
            <a:r>
              <a:rPr lang="en-US" sz="1800" b="1" dirty="0"/>
              <a:t> strategic support for online dissemination strategies</a:t>
            </a:r>
          </a:p>
        </p:txBody>
      </p:sp>
      <p:pic>
        <p:nvPicPr>
          <p:cNvPr id="16" name="Picture 15" descr="Profile picture of a man">
            <a:extLst>
              <a:ext uri="{FF2B5EF4-FFF2-40B4-BE49-F238E27FC236}">
                <a16:creationId xmlns:a16="http://schemas.microsoft.com/office/drawing/2014/main" id="{4105D829-1A84-F21B-3AC8-E1ACA58F237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2799824" y="5277917"/>
            <a:ext cx="1032485" cy="1260436"/>
          </a:xfrm>
          <a:prstGeom prst="rect">
            <a:avLst/>
          </a:prstGeom>
        </p:spPr>
      </p:pic>
      <p:pic>
        <p:nvPicPr>
          <p:cNvPr id="37" name="Picture 36" descr="Profile picture of a woman&#10;&#10;">
            <a:extLst>
              <a:ext uri="{FF2B5EF4-FFF2-40B4-BE49-F238E27FC236}">
                <a16:creationId xmlns:a16="http://schemas.microsoft.com/office/drawing/2014/main" id="{D52BD20A-A6F6-041A-3237-D780FA89189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637955" y="5272735"/>
            <a:ext cx="1007690" cy="1230167"/>
          </a:xfrm>
          <a:prstGeom prst="rect">
            <a:avLst/>
          </a:prstGeom>
        </p:spPr>
      </p:pic>
      <p:pic>
        <p:nvPicPr>
          <p:cNvPr id="39" name="Picture 38" descr="Icon of a student">
            <a:extLst>
              <a:ext uri="{FF2B5EF4-FFF2-40B4-BE49-F238E27FC236}">
                <a16:creationId xmlns:a16="http://schemas.microsoft.com/office/drawing/2014/main" id="{B735F805-8585-6F40-CB9B-9A1C50DF5E6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4941320" y="5076878"/>
            <a:ext cx="1522995" cy="1480394"/>
          </a:xfrm>
          <a:prstGeom prst="rect">
            <a:avLst/>
          </a:prstGeom>
        </p:spPr>
      </p:pic>
      <p:sp>
        <p:nvSpPr>
          <p:cNvPr id="40" name="TextBox 39">
            <a:extLst>
              <a:ext uri="{FF2B5EF4-FFF2-40B4-BE49-F238E27FC236}">
                <a16:creationId xmlns:a16="http://schemas.microsoft.com/office/drawing/2014/main" id="{FE89E0C5-516D-961E-37CA-A3ED16376177}"/>
              </a:ext>
            </a:extLst>
          </p:cNvPr>
          <p:cNvSpPr txBox="1"/>
          <p:nvPr/>
        </p:nvSpPr>
        <p:spPr>
          <a:xfrm>
            <a:off x="14586978" y="6534725"/>
            <a:ext cx="2253993" cy="646331"/>
          </a:xfrm>
          <a:prstGeom prst="rect">
            <a:avLst/>
          </a:prstGeom>
          <a:noFill/>
        </p:spPr>
        <p:txBody>
          <a:bodyPr wrap="square" rtlCol="0">
            <a:spAutoFit/>
          </a:bodyPr>
          <a:lstStyle/>
          <a:p>
            <a:pPr algn="ctr"/>
            <a:r>
              <a:rPr lang="en-US" sz="1800" b="1" dirty="0"/>
              <a:t>Online dissemination training</a:t>
            </a:r>
          </a:p>
        </p:txBody>
      </p:sp>
      <p:sp>
        <p:nvSpPr>
          <p:cNvPr id="42" name="TextBox 41">
            <a:extLst>
              <a:ext uri="{FF2B5EF4-FFF2-40B4-BE49-F238E27FC236}">
                <a16:creationId xmlns:a16="http://schemas.microsoft.com/office/drawing/2014/main" id="{552AEED0-406F-5AD5-4338-E5DAB3E216BB}"/>
              </a:ext>
            </a:extLst>
          </p:cNvPr>
          <p:cNvSpPr txBox="1"/>
          <p:nvPr/>
        </p:nvSpPr>
        <p:spPr>
          <a:xfrm>
            <a:off x="10749167" y="8762287"/>
            <a:ext cx="2253993" cy="646331"/>
          </a:xfrm>
          <a:prstGeom prst="rect">
            <a:avLst/>
          </a:prstGeom>
          <a:noFill/>
        </p:spPr>
        <p:txBody>
          <a:bodyPr wrap="square" rtlCol="0">
            <a:spAutoFit/>
          </a:bodyPr>
          <a:lstStyle/>
          <a:p>
            <a:pPr algn="ctr"/>
            <a:r>
              <a:rPr lang="en-US" sz="1800" b="1" dirty="0"/>
              <a:t>Social media campaign</a:t>
            </a:r>
          </a:p>
        </p:txBody>
      </p:sp>
      <p:cxnSp>
        <p:nvCxnSpPr>
          <p:cNvPr id="45" name="Straight Connector 44">
            <a:extLst>
              <a:ext uri="{FF2B5EF4-FFF2-40B4-BE49-F238E27FC236}">
                <a16:creationId xmlns:a16="http://schemas.microsoft.com/office/drawing/2014/main" id="{63F13211-238F-6C0F-757D-6B080BB6DF7D}"/>
              </a:ext>
            </a:extLst>
          </p:cNvPr>
          <p:cNvCxnSpPr/>
          <p:nvPr/>
        </p:nvCxnSpPr>
        <p:spPr>
          <a:xfrm>
            <a:off x="6751805" y="412304"/>
            <a:ext cx="0" cy="4328939"/>
          </a:xfrm>
          <a:prstGeom prst="line">
            <a:avLst/>
          </a:prstGeom>
          <a:noFill/>
          <a:ln w="25400" cap="flat">
            <a:solidFill>
              <a:srgbClr val="000154"/>
            </a:solidFill>
            <a:prstDash val="solid"/>
            <a:miter lim="400000"/>
          </a:ln>
          <a:effectLst/>
        </p:spPr>
        <p:style>
          <a:lnRef idx="0">
            <a:scrgbClr r="0" g="0" b="0"/>
          </a:lnRef>
          <a:fillRef idx="0">
            <a:scrgbClr r="0" g="0" b="0"/>
          </a:fillRef>
          <a:effectRef idx="0">
            <a:scrgbClr r="0" g="0" b="0"/>
          </a:effectRef>
          <a:fontRef idx="none"/>
        </p:style>
      </p:cxnSp>
      <p:sp>
        <p:nvSpPr>
          <p:cNvPr id="50" name="Title 1">
            <a:extLst>
              <a:ext uri="{FF2B5EF4-FFF2-40B4-BE49-F238E27FC236}">
                <a16:creationId xmlns:a16="http://schemas.microsoft.com/office/drawing/2014/main" id="{DEF1A5AC-77BC-3653-C44B-5F13493392F6}"/>
              </a:ext>
            </a:extLst>
          </p:cNvPr>
          <p:cNvSpPr>
            <a:spLocks noGrp="1"/>
          </p:cNvSpPr>
          <p:nvPr>
            <p:ph type="title"/>
          </p:nvPr>
        </p:nvSpPr>
        <p:spPr>
          <a:xfrm>
            <a:off x="7295618" y="-197021"/>
            <a:ext cx="16280169" cy="1593057"/>
          </a:xfrm>
        </p:spPr>
        <p:txBody>
          <a:bodyPr>
            <a:normAutofit/>
          </a:bodyPr>
          <a:lstStyle/>
          <a:p>
            <a:r>
              <a:rPr lang="en-GB" sz="3600" b="1" dirty="0">
                <a:solidFill>
                  <a:srgbClr val="FF5E00"/>
                </a:solidFill>
                <a:latin typeface="+mn-lt"/>
              </a:rPr>
              <a:t>Broadening horizons and networks </a:t>
            </a:r>
          </a:p>
        </p:txBody>
      </p:sp>
      <p:sp>
        <p:nvSpPr>
          <p:cNvPr id="56" name="TextBox 55">
            <a:extLst>
              <a:ext uri="{FF2B5EF4-FFF2-40B4-BE49-F238E27FC236}">
                <a16:creationId xmlns:a16="http://schemas.microsoft.com/office/drawing/2014/main" id="{0AB7FD22-FB9F-E626-B9B4-FD586F7C3837}"/>
              </a:ext>
            </a:extLst>
          </p:cNvPr>
          <p:cNvSpPr txBox="1"/>
          <p:nvPr/>
        </p:nvSpPr>
        <p:spPr>
          <a:xfrm>
            <a:off x="6741200" y="6172863"/>
            <a:ext cx="1915239" cy="646331"/>
          </a:xfrm>
          <a:prstGeom prst="rect">
            <a:avLst/>
          </a:prstGeom>
          <a:noFill/>
        </p:spPr>
        <p:txBody>
          <a:bodyPr wrap="square" rtlCol="0">
            <a:spAutoFit/>
          </a:bodyPr>
          <a:lstStyle/>
          <a:p>
            <a:r>
              <a:rPr lang="en-US" sz="1800" b="1" dirty="0"/>
              <a:t>Project Group formation</a:t>
            </a:r>
          </a:p>
        </p:txBody>
      </p:sp>
      <p:sp>
        <p:nvSpPr>
          <p:cNvPr id="57" name="TextBox 56">
            <a:extLst>
              <a:ext uri="{FF2B5EF4-FFF2-40B4-BE49-F238E27FC236}">
                <a16:creationId xmlns:a16="http://schemas.microsoft.com/office/drawing/2014/main" id="{80AC6583-7B1E-A698-CC3D-A9632C82D0F9}"/>
              </a:ext>
            </a:extLst>
          </p:cNvPr>
          <p:cNvSpPr txBox="1"/>
          <p:nvPr/>
        </p:nvSpPr>
        <p:spPr>
          <a:xfrm>
            <a:off x="13714627" y="8826399"/>
            <a:ext cx="2253993" cy="646331"/>
          </a:xfrm>
          <a:prstGeom prst="rect">
            <a:avLst/>
          </a:prstGeom>
          <a:noFill/>
        </p:spPr>
        <p:txBody>
          <a:bodyPr wrap="square" rtlCol="0">
            <a:spAutoFit/>
          </a:bodyPr>
          <a:lstStyle/>
          <a:p>
            <a:pPr algn="ctr"/>
            <a:r>
              <a:rPr lang="en-US" sz="1800" b="1" dirty="0"/>
              <a:t>Workshop delivery 30+ participants</a:t>
            </a:r>
          </a:p>
        </p:txBody>
      </p:sp>
      <p:pic>
        <p:nvPicPr>
          <p:cNvPr id="59" name="Picture 58" descr="Factsheet sample">
            <a:extLst>
              <a:ext uri="{FF2B5EF4-FFF2-40B4-BE49-F238E27FC236}">
                <a16:creationId xmlns:a16="http://schemas.microsoft.com/office/drawing/2014/main" id="{8C38324A-1DC1-30EA-1647-C4591764D080}"/>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215396" y="7585310"/>
            <a:ext cx="1191741" cy="1705107"/>
          </a:xfrm>
          <a:prstGeom prst="rect">
            <a:avLst/>
          </a:prstGeom>
        </p:spPr>
      </p:pic>
      <p:sp>
        <p:nvSpPr>
          <p:cNvPr id="62" name="TextBox 61">
            <a:extLst>
              <a:ext uri="{FF2B5EF4-FFF2-40B4-BE49-F238E27FC236}">
                <a16:creationId xmlns:a16="http://schemas.microsoft.com/office/drawing/2014/main" id="{FA13B162-B0F6-2ACD-3E9B-C00C85EBE900}"/>
              </a:ext>
            </a:extLst>
          </p:cNvPr>
          <p:cNvSpPr txBox="1"/>
          <p:nvPr/>
        </p:nvSpPr>
        <p:spPr>
          <a:xfrm>
            <a:off x="6722518" y="9016770"/>
            <a:ext cx="2253993" cy="646331"/>
          </a:xfrm>
          <a:prstGeom prst="rect">
            <a:avLst/>
          </a:prstGeom>
          <a:noFill/>
        </p:spPr>
        <p:txBody>
          <a:bodyPr wrap="square" rtlCol="0">
            <a:spAutoFit/>
          </a:bodyPr>
          <a:lstStyle/>
          <a:p>
            <a:pPr algn="ctr"/>
            <a:r>
              <a:rPr lang="en-US" sz="1800" b="1" dirty="0"/>
              <a:t>Video pill &amp; </a:t>
            </a:r>
          </a:p>
          <a:p>
            <a:pPr algn="ctr"/>
            <a:r>
              <a:rPr lang="en-US" sz="1800" b="1" dirty="0"/>
              <a:t>factsheet</a:t>
            </a:r>
          </a:p>
        </p:txBody>
      </p:sp>
      <p:pic>
        <p:nvPicPr>
          <p:cNvPr id="1024" name="Picture 1023" descr="Real Tune logo">
            <a:extLst>
              <a:ext uri="{FF2B5EF4-FFF2-40B4-BE49-F238E27FC236}">
                <a16:creationId xmlns:a16="http://schemas.microsoft.com/office/drawing/2014/main" id="{537C6A9B-1EAF-95D7-F7F3-1FE93C30FA78}"/>
              </a:ext>
            </a:extLst>
          </p:cNvPr>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7401448" y="5673159"/>
            <a:ext cx="1295808" cy="399941"/>
          </a:xfrm>
          <a:prstGeom prst="rect">
            <a:avLst/>
          </a:prstGeom>
        </p:spPr>
      </p:pic>
      <p:pic>
        <p:nvPicPr>
          <p:cNvPr id="1027" name="Picture 1026" descr="Video screenshot">
            <a:extLst>
              <a:ext uri="{FF2B5EF4-FFF2-40B4-BE49-F238E27FC236}">
                <a16:creationId xmlns:a16="http://schemas.microsoft.com/office/drawing/2014/main" id="{504C23EF-E33B-A55F-DC77-A867EB952E94}"/>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890184" y="7239089"/>
            <a:ext cx="2493223" cy="1705107"/>
          </a:xfrm>
          <a:prstGeom prst="rect">
            <a:avLst/>
          </a:prstGeom>
        </p:spPr>
      </p:pic>
    </p:spTree>
    <p:extLst>
      <p:ext uri="{BB962C8B-B14F-4D97-AF65-F5344CB8AC3E}">
        <p14:creationId xmlns:p14="http://schemas.microsoft.com/office/powerpoint/2010/main" val="13648577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3E5A-1889-6B4C-939E-B8EAF75ACE53}"/>
              </a:ext>
            </a:extLst>
          </p:cNvPr>
          <p:cNvSpPr>
            <a:spLocks noGrp="1"/>
          </p:cNvSpPr>
          <p:nvPr>
            <p:ph type="title"/>
          </p:nvPr>
        </p:nvSpPr>
        <p:spPr>
          <a:xfrm>
            <a:off x="865631" y="115391"/>
            <a:ext cx="14800185" cy="1593057"/>
          </a:xfrm>
        </p:spPr>
        <p:txBody>
          <a:bodyPr/>
          <a:lstStyle/>
          <a:p>
            <a:r>
              <a:rPr lang="en-GB" dirty="0">
                <a:solidFill>
                  <a:srgbClr val="FF5E00"/>
                </a:solidFill>
                <a:latin typeface="+mn-lt"/>
              </a:rPr>
              <a:t>Capacity Building Course</a:t>
            </a:r>
          </a:p>
        </p:txBody>
      </p:sp>
      <p:sp>
        <p:nvSpPr>
          <p:cNvPr id="3" name="Slide Number Placeholder 2">
            <a:extLst>
              <a:ext uri="{FF2B5EF4-FFF2-40B4-BE49-F238E27FC236}">
                <a16:creationId xmlns:a16="http://schemas.microsoft.com/office/drawing/2014/main" id="{FD6EAB7A-7131-7044-8A4A-A29AAF0BAE9B}"/>
              </a:ext>
            </a:extLst>
          </p:cNvPr>
          <p:cNvSpPr>
            <a:spLocks noGrp="1"/>
          </p:cNvSpPr>
          <p:nvPr>
            <p:ph type="sldNum" sz="quarter" idx="2"/>
          </p:nvPr>
        </p:nvSpPr>
        <p:spPr/>
        <p:txBody>
          <a:bodyPr/>
          <a:lstStyle/>
          <a:p>
            <a:fld id="{86CB4B4D-7CA3-9044-876B-883B54F8677D}" type="slidenum">
              <a:rPr lang="it-IT" smtClean="0"/>
              <a:pPr/>
              <a:t>12</a:t>
            </a:fld>
            <a:endParaRPr lang="it-IT" dirty="0"/>
          </a:p>
        </p:txBody>
      </p:sp>
      <p:sp>
        <p:nvSpPr>
          <p:cNvPr id="4" name="Content Placeholder 3">
            <a:extLst>
              <a:ext uri="{FF2B5EF4-FFF2-40B4-BE49-F238E27FC236}">
                <a16:creationId xmlns:a16="http://schemas.microsoft.com/office/drawing/2014/main" id="{0C8CC772-91D0-ED4D-9490-5FB72797864D}"/>
              </a:ext>
            </a:extLst>
          </p:cNvPr>
          <p:cNvSpPr>
            <a:spLocks noGrp="1"/>
          </p:cNvSpPr>
          <p:nvPr>
            <p:ph sz="quarter" idx="10"/>
          </p:nvPr>
        </p:nvSpPr>
        <p:spPr>
          <a:xfrm>
            <a:off x="865631" y="1780456"/>
            <a:ext cx="15697744" cy="6696744"/>
          </a:xfrm>
        </p:spPr>
        <p:txBody>
          <a:bodyPr>
            <a:normAutofit/>
          </a:bodyPr>
          <a:lstStyle/>
          <a:p>
            <a:pPr>
              <a:buFont typeface="Wingdings" pitchFamily="2" charset="2"/>
              <a:buChar char="Ø"/>
            </a:pPr>
            <a:r>
              <a:rPr lang="en-US" dirty="0">
                <a:solidFill>
                  <a:srgbClr val="000154"/>
                </a:solidFill>
                <a:latin typeface="+mn-lt"/>
              </a:rPr>
              <a:t>Based on the gaps &amp; needs identified during the convergence call, the Service Team will: </a:t>
            </a:r>
            <a:br>
              <a:rPr lang="en-US" dirty="0">
                <a:solidFill>
                  <a:srgbClr val="000154"/>
                </a:solidFill>
                <a:latin typeface="+mn-lt"/>
              </a:rPr>
            </a:br>
            <a:br>
              <a:rPr lang="en-US" dirty="0">
                <a:solidFill>
                  <a:srgbClr val="000154"/>
                </a:solidFill>
                <a:latin typeface="+mn-lt"/>
              </a:rPr>
            </a:br>
            <a:r>
              <a:rPr lang="en-US" dirty="0">
                <a:solidFill>
                  <a:srgbClr val="000154"/>
                </a:solidFill>
                <a:latin typeface="+mn-lt"/>
              </a:rPr>
              <a:t>• Prepare standardised and tailored course content </a:t>
            </a:r>
            <a:br>
              <a:rPr lang="en-US" dirty="0">
                <a:solidFill>
                  <a:srgbClr val="000154"/>
                </a:solidFill>
                <a:latin typeface="+mn-lt"/>
              </a:rPr>
            </a:br>
            <a:r>
              <a:rPr lang="en-US" dirty="0">
                <a:solidFill>
                  <a:srgbClr val="000154"/>
                </a:solidFill>
                <a:latin typeface="+mn-lt"/>
              </a:rPr>
              <a:t>• Upload the capacity building course in the IB platform </a:t>
            </a:r>
          </a:p>
          <a:p>
            <a:pPr>
              <a:buFont typeface="Wingdings" pitchFamily="2" charset="2"/>
              <a:buChar char="Ø"/>
            </a:pPr>
            <a:r>
              <a:rPr lang="en-US" dirty="0">
                <a:solidFill>
                  <a:srgbClr val="000154"/>
                </a:solidFill>
                <a:latin typeface="+mn-lt"/>
              </a:rPr>
              <a:t>The capacity building will include both prescriptive learning and real-case tasks tailored to the PG, thus providing a concrete value and pay-off in respect of practical use.</a:t>
            </a:r>
          </a:p>
          <a:p>
            <a:pPr>
              <a:buFont typeface="Wingdings" pitchFamily="2" charset="2"/>
              <a:buChar char="Ø"/>
            </a:pPr>
            <a:r>
              <a:rPr lang="en-US" dirty="0">
                <a:solidFill>
                  <a:srgbClr val="000154"/>
                </a:solidFill>
                <a:latin typeface="+mn-lt"/>
              </a:rPr>
              <a:t>The capacity building is organised around </a:t>
            </a:r>
            <a:r>
              <a:rPr lang="en-US" b="1" u="sng" dirty="0">
                <a:solidFill>
                  <a:srgbClr val="FF5E00"/>
                </a:solidFill>
                <a:latin typeface="+mn-lt"/>
              </a:rPr>
              <a:t>three training packages </a:t>
            </a:r>
            <a:r>
              <a:rPr lang="en-US" dirty="0">
                <a:solidFill>
                  <a:srgbClr val="000154"/>
                </a:solidFill>
                <a:latin typeface="+mn-lt"/>
              </a:rPr>
              <a:t>which will be completed in a self-study online mode enabling participants to complete them in their own time:</a:t>
            </a:r>
          </a:p>
          <a:p>
            <a:pPr marL="800117" lvl="1" indent="-457200">
              <a:buFont typeface="+mj-lt"/>
              <a:buAutoNum type="arabicPeriod"/>
            </a:pPr>
            <a:r>
              <a:rPr lang="it-IT" sz="2400" b="1" dirty="0">
                <a:solidFill>
                  <a:srgbClr val="000154"/>
                </a:solidFill>
                <a:latin typeface="+mn-lt"/>
              </a:rPr>
              <a:t>Training package A. Strategy</a:t>
            </a:r>
            <a:endParaRPr lang="en-US" sz="2400" b="1" dirty="0">
              <a:solidFill>
                <a:srgbClr val="000154"/>
              </a:solidFill>
              <a:latin typeface="+mn-lt"/>
            </a:endParaRPr>
          </a:p>
          <a:p>
            <a:pPr marL="800117" lvl="1" indent="-457200">
              <a:buFont typeface="+mj-lt"/>
              <a:buAutoNum type="arabicPeriod"/>
            </a:pPr>
            <a:r>
              <a:rPr lang="it-IT" sz="2400" b="1" dirty="0">
                <a:solidFill>
                  <a:srgbClr val="000154"/>
                </a:solidFill>
                <a:latin typeface="+mn-lt"/>
              </a:rPr>
              <a:t>Training package B. Implementation</a:t>
            </a:r>
          </a:p>
          <a:p>
            <a:pPr marL="800117" lvl="1" indent="-457200">
              <a:buFont typeface="+mj-lt"/>
              <a:buAutoNum type="arabicPeriod"/>
            </a:pPr>
            <a:r>
              <a:rPr lang="it-IT" sz="2400" b="1" dirty="0">
                <a:solidFill>
                  <a:srgbClr val="000154"/>
                </a:solidFill>
                <a:latin typeface="+mn-lt"/>
              </a:rPr>
              <a:t>Training package C. Monitoring</a:t>
            </a:r>
          </a:p>
          <a:p>
            <a:pPr>
              <a:buFont typeface="Wingdings" pitchFamily="2" charset="2"/>
              <a:buChar char="Ø"/>
            </a:pPr>
            <a:r>
              <a:rPr lang="en-US" u="sng" dirty="0">
                <a:solidFill>
                  <a:srgbClr val="000154"/>
                </a:solidFill>
                <a:latin typeface="+mn-lt"/>
              </a:rPr>
              <a:t>The training material will be available on the Workspace for 15 days during which the Service Team and it is supposed to start after Day 61 (with flexibility)</a:t>
            </a:r>
            <a:endParaRPr lang="en-GB" b="1" i="1" u="sng" dirty="0">
              <a:solidFill>
                <a:srgbClr val="000154"/>
              </a:solidFill>
              <a:latin typeface="+mn-lt"/>
            </a:endParaRPr>
          </a:p>
        </p:txBody>
      </p:sp>
      <p:pic>
        <p:nvPicPr>
          <p:cNvPr id="5" name="Picture 4" descr="Icon of student">
            <a:extLst>
              <a:ext uri="{FF2B5EF4-FFF2-40B4-BE49-F238E27FC236}">
                <a16:creationId xmlns:a16="http://schemas.microsoft.com/office/drawing/2014/main" id="{DF32C512-5ECC-8BE9-6AD3-472DD550E3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46602" y="333318"/>
            <a:ext cx="1522995" cy="1480394"/>
          </a:xfrm>
          <a:prstGeom prst="rect">
            <a:avLst/>
          </a:prstGeom>
        </p:spPr>
      </p:pic>
    </p:spTree>
    <p:extLst>
      <p:ext uri="{BB962C8B-B14F-4D97-AF65-F5344CB8AC3E}">
        <p14:creationId xmlns:p14="http://schemas.microsoft.com/office/powerpoint/2010/main" val="35247851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A7230D-6B8B-6F4B-BA69-8C1F8BCD975D}"/>
              </a:ext>
            </a:extLst>
          </p:cNvPr>
          <p:cNvSpPr>
            <a:spLocks noGrp="1"/>
          </p:cNvSpPr>
          <p:nvPr>
            <p:ph type="sldNum" sz="quarter" idx="2"/>
          </p:nvPr>
        </p:nvSpPr>
        <p:spPr/>
        <p:txBody>
          <a:bodyPr/>
          <a:lstStyle/>
          <a:p>
            <a:fld id="{86CB4B4D-7CA3-9044-876B-883B54F8677D}" type="slidenum">
              <a:rPr lang="it-IT" smtClean="0"/>
              <a:pPr/>
              <a:t>13</a:t>
            </a:fld>
            <a:endParaRPr lang="it-IT" dirty="0"/>
          </a:p>
        </p:txBody>
      </p:sp>
      <p:sp>
        <p:nvSpPr>
          <p:cNvPr id="4" name="Content Placeholder 3">
            <a:extLst>
              <a:ext uri="{FF2B5EF4-FFF2-40B4-BE49-F238E27FC236}">
                <a16:creationId xmlns:a16="http://schemas.microsoft.com/office/drawing/2014/main" id="{C6BAE3CA-2C59-7041-AA31-731D997D683E}"/>
              </a:ext>
            </a:extLst>
          </p:cNvPr>
          <p:cNvSpPr>
            <a:spLocks noGrp="1"/>
          </p:cNvSpPr>
          <p:nvPr>
            <p:ph sz="quarter" idx="10"/>
          </p:nvPr>
        </p:nvSpPr>
        <p:spPr>
          <a:xfrm>
            <a:off x="677243" y="2037560"/>
            <a:ext cx="15193688" cy="5978525"/>
          </a:xfrm>
        </p:spPr>
        <p:txBody>
          <a:bodyPr/>
          <a:lstStyle/>
          <a:p>
            <a:pPr>
              <a:buClr>
                <a:srgbClr val="000154"/>
              </a:buClr>
              <a:buFont typeface="Wingdings" pitchFamily="2" charset="2"/>
              <a:buChar char="Ø"/>
            </a:pPr>
            <a:r>
              <a:rPr lang="en-US" sz="3200" b="1" dirty="0">
                <a:solidFill>
                  <a:srgbClr val="000154"/>
                </a:solidFill>
                <a:latin typeface="+mn-lt"/>
              </a:rPr>
              <a:t>DEP 1: </a:t>
            </a:r>
            <a:r>
              <a:rPr lang="en-US" sz="3200" b="1" dirty="0">
                <a:solidFill>
                  <a:srgbClr val="FF5E00"/>
                </a:solidFill>
                <a:latin typeface="+mn-lt"/>
              </a:rPr>
              <a:t>On-tap strategic guidance (“ad hoc” support)</a:t>
            </a:r>
          </a:p>
          <a:p>
            <a:pPr>
              <a:buClr>
                <a:srgbClr val="000154"/>
              </a:buClr>
              <a:buFont typeface="Wingdings" pitchFamily="2" charset="2"/>
              <a:buChar char="Ø"/>
            </a:pPr>
            <a:r>
              <a:rPr lang="en-US" sz="3200" b="1" dirty="0">
                <a:solidFill>
                  <a:srgbClr val="000154"/>
                </a:solidFill>
                <a:latin typeface="+mn-lt"/>
              </a:rPr>
              <a:t>DEP 2: </a:t>
            </a:r>
            <a:r>
              <a:rPr lang="en-US" sz="3200" b="1" dirty="0">
                <a:solidFill>
                  <a:srgbClr val="FF5E00"/>
                </a:solidFill>
                <a:latin typeface="+mn-lt"/>
              </a:rPr>
              <a:t>Copywriting and content creation</a:t>
            </a:r>
          </a:p>
          <a:p>
            <a:pPr>
              <a:buClr>
                <a:srgbClr val="000154"/>
              </a:buClr>
              <a:buFont typeface="Wingdings" pitchFamily="2" charset="2"/>
              <a:buChar char="Ø"/>
            </a:pPr>
            <a:r>
              <a:rPr lang="en-US" sz="3200" b="1" dirty="0">
                <a:solidFill>
                  <a:srgbClr val="000154"/>
                </a:solidFill>
                <a:latin typeface="+mn-lt"/>
              </a:rPr>
              <a:t>DEP 3: </a:t>
            </a:r>
            <a:r>
              <a:rPr lang="en-US" sz="3200" b="1" dirty="0">
                <a:solidFill>
                  <a:srgbClr val="FF5E00"/>
                </a:solidFill>
                <a:latin typeface="+mn-lt"/>
              </a:rPr>
              <a:t>Communicating to Policy &amp; Decision Makers</a:t>
            </a:r>
          </a:p>
          <a:p>
            <a:pPr>
              <a:buClr>
                <a:srgbClr val="000154"/>
              </a:buClr>
              <a:buFont typeface="Wingdings" pitchFamily="2" charset="2"/>
              <a:buChar char="Ø"/>
            </a:pPr>
            <a:r>
              <a:rPr lang="en-US" sz="3200" b="1" dirty="0">
                <a:solidFill>
                  <a:srgbClr val="000154"/>
                </a:solidFill>
                <a:latin typeface="+mn-lt"/>
              </a:rPr>
              <a:t>DEP 4: </a:t>
            </a:r>
            <a:r>
              <a:rPr lang="en-US" sz="3200" b="1" dirty="0">
                <a:solidFill>
                  <a:srgbClr val="FF5E00"/>
                </a:solidFill>
                <a:latin typeface="+mn-lt"/>
              </a:rPr>
              <a:t>Event Support</a:t>
            </a:r>
          </a:p>
          <a:p>
            <a:pPr>
              <a:buClr>
                <a:srgbClr val="000154"/>
              </a:buClr>
              <a:buFont typeface="Wingdings" pitchFamily="2" charset="2"/>
              <a:buChar char="Ø"/>
            </a:pPr>
            <a:r>
              <a:rPr lang="en-US" sz="3200" b="1" dirty="0">
                <a:solidFill>
                  <a:srgbClr val="000154"/>
                </a:solidFill>
                <a:latin typeface="+mn-lt"/>
              </a:rPr>
              <a:t>DEP 5: </a:t>
            </a:r>
            <a:r>
              <a:rPr lang="en-US" sz="3200" b="1" dirty="0">
                <a:solidFill>
                  <a:srgbClr val="FF5E00"/>
                </a:solidFill>
                <a:latin typeface="+mn-lt"/>
              </a:rPr>
              <a:t>Social Media Presence</a:t>
            </a:r>
          </a:p>
          <a:p>
            <a:pPr>
              <a:buClr>
                <a:srgbClr val="000154"/>
              </a:buClr>
              <a:buFont typeface="Wingdings" pitchFamily="2" charset="2"/>
              <a:buChar char="Ø"/>
            </a:pPr>
            <a:r>
              <a:rPr lang="en-US" sz="3200" b="1" dirty="0">
                <a:solidFill>
                  <a:srgbClr val="000154"/>
                </a:solidFill>
                <a:latin typeface="+mn-lt"/>
              </a:rPr>
              <a:t>DEP 6: </a:t>
            </a:r>
            <a:r>
              <a:rPr lang="en-US" sz="3200" b="1" dirty="0" err="1">
                <a:solidFill>
                  <a:srgbClr val="FF5E00"/>
                </a:solidFill>
                <a:latin typeface="+mn-lt"/>
              </a:rPr>
              <a:t>Customised</a:t>
            </a:r>
            <a:r>
              <a:rPr lang="en-US" sz="3200" b="1" dirty="0">
                <a:solidFill>
                  <a:srgbClr val="FF5E00"/>
                </a:solidFill>
                <a:latin typeface="+mn-lt"/>
              </a:rPr>
              <a:t> Package</a:t>
            </a:r>
            <a:br>
              <a:rPr lang="en-US" dirty="0">
                <a:solidFill>
                  <a:srgbClr val="000154"/>
                </a:solidFill>
              </a:rPr>
            </a:br>
            <a:endParaRPr lang="en-GB" dirty="0">
              <a:solidFill>
                <a:srgbClr val="000154"/>
              </a:solidFill>
            </a:endParaRPr>
          </a:p>
        </p:txBody>
      </p:sp>
      <p:sp>
        <p:nvSpPr>
          <p:cNvPr id="11" name="Title 1">
            <a:extLst>
              <a:ext uri="{FF2B5EF4-FFF2-40B4-BE49-F238E27FC236}">
                <a16:creationId xmlns:a16="http://schemas.microsoft.com/office/drawing/2014/main" id="{8B1CF2CB-B38C-4E4B-AD37-C500336D5FC8}"/>
              </a:ext>
            </a:extLst>
          </p:cNvPr>
          <p:cNvSpPr>
            <a:spLocks noGrp="1"/>
          </p:cNvSpPr>
          <p:nvPr>
            <p:ph type="title"/>
          </p:nvPr>
        </p:nvSpPr>
        <p:spPr>
          <a:xfrm>
            <a:off x="677243" y="0"/>
            <a:ext cx="15945049" cy="2356520"/>
          </a:xfrm>
        </p:spPr>
        <p:txBody>
          <a:bodyPr/>
          <a:lstStyle/>
          <a:p>
            <a:r>
              <a:rPr lang="en-GB" dirty="0">
                <a:solidFill>
                  <a:srgbClr val="FF5E00"/>
                </a:solidFill>
                <a:latin typeface="+mj-lt"/>
              </a:rPr>
              <a:t>Joint dissemination outputs</a:t>
            </a:r>
            <a:br>
              <a:rPr lang="en-GB" dirty="0">
                <a:solidFill>
                  <a:srgbClr val="FF5E00"/>
                </a:solidFill>
                <a:latin typeface="+mj-lt"/>
              </a:rPr>
            </a:br>
            <a:r>
              <a:rPr lang="en-GB" sz="2400" i="1" dirty="0">
                <a:solidFill>
                  <a:srgbClr val="000154"/>
                </a:solidFill>
                <a:latin typeface="+mj-lt"/>
              </a:rPr>
              <a:t>Pick and choose up to 2 Dissemination Expert Packages (DEP)</a:t>
            </a:r>
          </a:p>
        </p:txBody>
      </p:sp>
    </p:spTree>
    <p:extLst>
      <p:ext uri="{BB962C8B-B14F-4D97-AF65-F5344CB8AC3E}">
        <p14:creationId xmlns:p14="http://schemas.microsoft.com/office/powerpoint/2010/main" val="20113657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A7230D-6B8B-6F4B-BA69-8C1F8BCD975D}"/>
              </a:ext>
            </a:extLst>
          </p:cNvPr>
          <p:cNvSpPr>
            <a:spLocks noGrp="1"/>
          </p:cNvSpPr>
          <p:nvPr>
            <p:ph type="sldNum" sz="quarter" idx="2"/>
          </p:nvPr>
        </p:nvSpPr>
        <p:spPr/>
        <p:txBody>
          <a:bodyPr/>
          <a:lstStyle/>
          <a:p>
            <a:fld id="{86CB4B4D-7CA3-9044-876B-883B54F8677D}" type="slidenum">
              <a:rPr lang="it-IT" smtClean="0"/>
              <a:pPr/>
              <a:t>14</a:t>
            </a:fld>
            <a:endParaRPr lang="it-IT" dirty="0"/>
          </a:p>
        </p:txBody>
      </p:sp>
      <p:sp>
        <p:nvSpPr>
          <p:cNvPr id="4" name="Content Placeholder 3">
            <a:extLst>
              <a:ext uri="{FF2B5EF4-FFF2-40B4-BE49-F238E27FC236}">
                <a16:creationId xmlns:a16="http://schemas.microsoft.com/office/drawing/2014/main" id="{C6BAE3CA-2C59-7041-AA31-731D997D683E}"/>
              </a:ext>
            </a:extLst>
          </p:cNvPr>
          <p:cNvSpPr>
            <a:spLocks noGrp="1"/>
          </p:cNvSpPr>
          <p:nvPr>
            <p:ph sz="quarter" idx="10"/>
          </p:nvPr>
        </p:nvSpPr>
        <p:spPr>
          <a:xfrm>
            <a:off x="677243" y="2037560"/>
            <a:ext cx="15193688" cy="6295624"/>
          </a:xfrm>
        </p:spPr>
        <p:txBody>
          <a:bodyPr>
            <a:normAutofit lnSpcReduction="10000"/>
          </a:bodyPr>
          <a:lstStyle/>
          <a:p>
            <a:pPr>
              <a:buClr>
                <a:srgbClr val="000154"/>
              </a:buClr>
              <a:buFont typeface="Wingdings" pitchFamily="2" charset="2"/>
              <a:buChar char="Ø"/>
            </a:pPr>
            <a:r>
              <a:rPr lang="en-US" sz="2800" b="1" dirty="0">
                <a:solidFill>
                  <a:srgbClr val="000154"/>
                </a:solidFill>
                <a:latin typeface="+mn-lt"/>
              </a:rPr>
              <a:t>DEP 1: </a:t>
            </a:r>
            <a:r>
              <a:rPr lang="en-US" sz="2800" b="1" dirty="0">
                <a:solidFill>
                  <a:srgbClr val="FF5E00"/>
                </a:solidFill>
                <a:latin typeface="+mn-lt"/>
              </a:rPr>
              <a:t>On-tap strategic guidance (“ad hoc” support)</a:t>
            </a:r>
            <a:br>
              <a:rPr lang="en-US" sz="2800" b="1" dirty="0">
                <a:solidFill>
                  <a:srgbClr val="FF5E00"/>
                </a:solidFill>
                <a:latin typeface="+mn-lt"/>
              </a:rPr>
            </a:br>
            <a:br>
              <a:rPr lang="en-US" sz="2800" dirty="0">
                <a:solidFill>
                  <a:srgbClr val="000154"/>
                </a:solidFill>
                <a:latin typeface="+mn-lt"/>
              </a:rPr>
            </a:br>
            <a:r>
              <a:rPr lang="en-US" sz="2800" dirty="0">
                <a:solidFill>
                  <a:srgbClr val="000154"/>
                </a:solidFill>
                <a:latin typeface="+mn-lt"/>
              </a:rPr>
              <a:t>The Service Team will provide continued support to the PG through the following actions: </a:t>
            </a:r>
            <a:br>
              <a:rPr lang="en-US" sz="2800" dirty="0">
                <a:solidFill>
                  <a:srgbClr val="000154"/>
                </a:solidFill>
                <a:latin typeface="+mn-lt"/>
              </a:rPr>
            </a:br>
            <a:r>
              <a:rPr lang="en-US" sz="2800" dirty="0">
                <a:solidFill>
                  <a:srgbClr val="000154"/>
                </a:solidFill>
                <a:latin typeface="+mn-lt"/>
              </a:rPr>
              <a:t>• Monitoring &amp; Counseling on task delivery </a:t>
            </a:r>
            <a:br>
              <a:rPr lang="en-US" sz="2800" dirty="0">
                <a:solidFill>
                  <a:srgbClr val="000154"/>
                </a:solidFill>
                <a:latin typeface="+mn-lt"/>
              </a:rPr>
            </a:br>
            <a:r>
              <a:rPr lang="en-US" sz="2800" dirty="0">
                <a:solidFill>
                  <a:srgbClr val="000154"/>
                </a:solidFill>
                <a:latin typeface="+mn-lt"/>
              </a:rPr>
              <a:t>• Maximum of 3 conference calls to track activity and provide guidance </a:t>
            </a:r>
            <a:br>
              <a:rPr lang="en-US" sz="2800" dirty="0">
                <a:solidFill>
                  <a:srgbClr val="000154"/>
                </a:solidFill>
                <a:latin typeface="+mn-lt"/>
              </a:rPr>
            </a:br>
            <a:r>
              <a:rPr lang="en-US" sz="2800" dirty="0">
                <a:solidFill>
                  <a:srgbClr val="000154"/>
                </a:solidFill>
                <a:latin typeface="+mn-lt"/>
              </a:rPr>
              <a:t>• Regular email contact with task leaders </a:t>
            </a:r>
            <a:br>
              <a:rPr lang="en-US" sz="2800" dirty="0">
                <a:solidFill>
                  <a:srgbClr val="000154"/>
                </a:solidFill>
                <a:latin typeface="+mn-lt"/>
              </a:rPr>
            </a:br>
            <a:r>
              <a:rPr lang="en-US" sz="2800" dirty="0">
                <a:solidFill>
                  <a:srgbClr val="000154"/>
                </a:solidFill>
                <a:latin typeface="+mn-lt"/>
              </a:rPr>
              <a:t>• Feedback on dissemination progress and outputs </a:t>
            </a:r>
            <a:br>
              <a:rPr lang="en-US" sz="2800" dirty="0">
                <a:solidFill>
                  <a:srgbClr val="000154"/>
                </a:solidFill>
                <a:latin typeface="+mn-lt"/>
              </a:rPr>
            </a:br>
            <a:r>
              <a:rPr lang="en-US" sz="2800" dirty="0">
                <a:solidFill>
                  <a:srgbClr val="000154"/>
                </a:solidFill>
                <a:latin typeface="+mn-lt"/>
              </a:rPr>
              <a:t>• KPI set up and monitoring </a:t>
            </a:r>
          </a:p>
          <a:p>
            <a:pPr>
              <a:buClr>
                <a:srgbClr val="000154"/>
              </a:buClr>
              <a:buFont typeface="Wingdings" pitchFamily="2" charset="2"/>
              <a:buChar char="Ø"/>
            </a:pPr>
            <a:r>
              <a:rPr lang="en-US" sz="2800" b="1" dirty="0">
                <a:solidFill>
                  <a:srgbClr val="000154"/>
                </a:solidFill>
                <a:latin typeface="+mn-lt"/>
              </a:rPr>
              <a:t>DEP 2: </a:t>
            </a:r>
            <a:r>
              <a:rPr lang="en-US" sz="2800" b="1" dirty="0">
                <a:solidFill>
                  <a:srgbClr val="FF5E00"/>
                </a:solidFill>
                <a:latin typeface="+mn-lt"/>
              </a:rPr>
              <a:t>Copywriting and content creation</a:t>
            </a:r>
            <a:br>
              <a:rPr lang="en-US" sz="2800" b="1" dirty="0">
                <a:solidFill>
                  <a:srgbClr val="FF5E00"/>
                </a:solidFill>
                <a:latin typeface="+mn-lt"/>
              </a:rPr>
            </a:br>
            <a:br>
              <a:rPr lang="en-US" sz="2800" dirty="0">
                <a:solidFill>
                  <a:srgbClr val="000154"/>
                </a:solidFill>
                <a:latin typeface="+mn-lt"/>
              </a:rPr>
            </a:br>
            <a:r>
              <a:rPr lang="en-US" sz="2800" dirty="0">
                <a:solidFill>
                  <a:srgbClr val="000154"/>
                </a:solidFill>
                <a:latin typeface="+mn-lt"/>
              </a:rPr>
              <a:t>The Service Team can support in the writing of specific content items: </a:t>
            </a:r>
            <a:br>
              <a:rPr lang="en-US" sz="2800" dirty="0">
                <a:solidFill>
                  <a:srgbClr val="000154"/>
                </a:solidFill>
                <a:latin typeface="+mn-lt"/>
              </a:rPr>
            </a:br>
            <a:r>
              <a:rPr lang="en-US" sz="2800" dirty="0">
                <a:solidFill>
                  <a:srgbClr val="000154"/>
                </a:solidFill>
                <a:latin typeface="+mn-lt"/>
              </a:rPr>
              <a:t>• 1 joint website page presenting the project group and results </a:t>
            </a:r>
            <a:br>
              <a:rPr lang="en-US" sz="2800" dirty="0">
                <a:solidFill>
                  <a:srgbClr val="000154"/>
                </a:solidFill>
                <a:latin typeface="+mn-lt"/>
              </a:rPr>
            </a:br>
            <a:r>
              <a:rPr lang="en-US" sz="2800" dirty="0">
                <a:solidFill>
                  <a:srgbClr val="000154"/>
                </a:solidFill>
                <a:latin typeface="+mn-lt"/>
              </a:rPr>
              <a:t>• Collection and editing of service-offer type texts from all projects in the PG </a:t>
            </a:r>
            <a:br>
              <a:rPr lang="en-US" sz="2800" dirty="0">
                <a:solidFill>
                  <a:srgbClr val="000154"/>
                </a:solidFill>
                <a:latin typeface="+mn-lt"/>
              </a:rPr>
            </a:br>
            <a:r>
              <a:rPr lang="en-US" sz="2800" dirty="0">
                <a:solidFill>
                  <a:srgbClr val="000154"/>
                </a:solidFill>
                <a:latin typeface="+mn-lt"/>
              </a:rPr>
              <a:t>• 1 PG overview text which can serve as a news-piece </a:t>
            </a:r>
            <a:br>
              <a:rPr lang="en-US" sz="2800" dirty="0">
                <a:solidFill>
                  <a:srgbClr val="000154"/>
                </a:solidFill>
                <a:latin typeface="+mn-lt"/>
              </a:rPr>
            </a:br>
            <a:r>
              <a:rPr lang="en-US" sz="2800" dirty="0">
                <a:solidFill>
                  <a:srgbClr val="000154"/>
                </a:solidFill>
                <a:latin typeface="+mn-lt"/>
              </a:rPr>
              <a:t>• Proof-reading and editing of content created by PG </a:t>
            </a:r>
            <a:endParaRPr lang="en-GB" sz="2800" dirty="0">
              <a:solidFill>
                <a:srgbClr val="000154"/>
              </a:solidFill>
              <a:latin typeface="+mn-lt"/>
            </a:endParaRPr>
          </a:p>
        </p:txBody>
      </p:sp>
      <p:pic>
        <p:nvPicPr>
          <p:cNvPr id="7" name="Picture 6" descr="Joint website pages examples">
            <a:extLst>
              <a:ext uri="{FF2B5EF4-FFF2-40B4-BE49-F238E27FC236}">
                <a16:creationId xmlns:a16="http://schemas.microsoft.com/office/drawing/2014/main" id="{5ABCAC0A-32AA-436B-B04C-61D8F53924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42947" y="1214820"/>
            <a:ext cx="2803422" cy="7387395"/>
          </a:xfrm>
          <a:prstGeom prst="rect">
            <a:avLst/>
          </a:prstGeom>
        </p:spPr>
      </p:pic>
      <p:sp>
        <p:nvSpPr>
          <p:cNvPr id="8" name="Rectangle: Rounded Corners 7">
            <a:extLst>
              <a:ext uri="{FF2B5EF4-FFF2-40B4-BE49-F238E27FC236}">
                <a16:creationId xmlns:a16="http://schemas.microsoft.com/office/drawing/2014/main" id="{EF80F99B-27A3-4C60-9E77-8F9CDD426F1C}"/>
              </a:ext>
            </a:extLst>
          </p:cNvPr>
          <p:cNvSpPr/>
          <p:nvPr/>
        </p:nvSpPr>
        <p:spPr>
          <a:xfrm>
            <a:off x="12038771" y="8683131"/>
            <a:ext cx="5328592" cy="522129"/>
          </a:xfrm>
          <a:prstGeom prst="round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2400" b="0" i="0" u="none" strike="noStrike" cap="none" spc="0" normalizeH="0" baseline="0" dirty="0">
                <a:ln>
                  <a:noFill/>
                </a:ln>
                <a:solidFill>
                  <a:srgbClr val="FFFFFF"/>
                </a:solidFill>
                <a:effectLst/>
                <a:uFillTx/>
                <a:latin typeface="Helvetica Light"/>
                <a:ea typeface="Helvetica Light"/>
                <a:cs typeface="Helvetica Light"/>
                <a:sym typeface="Helvetica Light"/>
              </a:rPr>
              <a:t>Joint Webpage example</a:t>
            </a:r>
          </a:p>
        </p:txBody>
      </p:sp>
      <p:sp>
        <p:nvSpPr>
          <p:cNvPr id="11" name="Title 1">
            <a:extLst>
              <a:ext uri="{FF2B5EF4-FFF2-40B4-BE49-F238E27FC236}">
                <a16:creationId xmlns:a16="http://schemas.microsoft.com/office/drawing/2014/main" id="{8B1CF2CB-B38C-4E4B-AD37-C500336D5FC8}"/>
              </a:ext>
            </a:extLst>
          </p:cNvPr>
          <p:cNvSpPr>
            <a:spLocks noGrp="1"/>
          </p:cNvSpPr>
          <p:nvPr>
            <p:ph type="title"/>
          </p:nvPr>
        </p:nvSpPr>
        <p:spPr>
          <a:xfrm>
            <a:off x="677243" y="0"/>
            <a:ext cx="15945049" cy="1593057"/>
          </a:xfrm>
        </p:spPr>
        <p:txBody>
          <a:bodyPr/>
          <a:lstStyle/>
          <a:p>
            <a:r>
              <a:rPr lang="en-GB" dirty="0">
                <a:solidFill>
                  <a:srgbClr val="FF5E00"/>
                </a:solidFill>
                <a:latin typeface="+mj-lt"/>
              </a:rPr>
              <a:t>Overview of the 6 Dissemination Experts Packages – Part 1/3 </a:t>
            </a:r>
            <a:br>
              <a:rPr lang="en-GB" dirty="0">
                <a:solidFill>
                  <a:srgbClr val="FF5E00"/>
                </a:solidFill>
                <a:latin typeface="+mj-lt"/>
              </a:rPr>
            </a:br>
            <a:r>
              <a:rPr lang="en-GB" sz="2400" i="1" dirty="0">
                <a:solidFill>
                  <a:srgbClr val="000154"/>
                </a:solidFill>
                <a:latin typeface="+mj-lt"/>
              </a:rPr>
              <a:t>(expected Start at day 61 but flexibility admitted) - Pick and choose up to 2 DEPs!</a:t>
            </a:r>
          </a:p>
        </p:txBody>
      </p:sp>
    </p:spTree>
    <p:extLst>
      <p:ext uri="{BB962C8B-B14F-4D97-AF65-F5344CB8AC3E}">
        <p14:creationId xmlns:p14="http://schemas.microsoft.com/office/powerpoint/2010/main" val="249117067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of a Policy brief booklet">
            <a:extLst>
              <a:ext uri="{FF2B5EF4-FFF2-40B4-BE49-F238E27FC236}">
                <a16:creationId xmlns:a16="http://schemas.microsoft.com/office/drawing/2014/main" id="{2BE67463-B061-43F5-8AC4-11A66E38F8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57878" y="1461085"/>
            <a:ext cx="4104457" cy="31481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3A7230D-6B8B-6F4B-BA69-8C1F8BCD975D}"/>
              </a:ext>
            </a:extLst>
          </p:cNvPr>
          <p:cNvSpPr>
            <a:spLocks noGrp="1"/>
          </p:cNvSpPr>
          <p:nvPr>
            <p:ph type="sldNum" sz="quarter" idx="2"/>
          </p:nvPr>
        </p:nvSpPr>
        <p:spPr/>
        <p:txBody>
          <a:bodyPr/>
          <a:lstStyle/>
          <a:p>
            <a:fld id="{86CB4B4D-7CA3-9044-876B-883B54F8677D}" type="slidenum">
              <a:rPr lang="it-IT" smtClean="0"/>
              <a:pPr/>
              <a:t>15</a:t>
            </a:fld>
            <a:endParaRPr lang="it-IT" dirty="0"/>
          </a:p>
        </p:txBody>
      </p:sp>
      <p:sp>
        <p:nvSpPr>
          <p:cNvPr id="4" name="Content Placeholder 3">
            <a:extLst>
              <a:ext uri="{FF2B5EF4-FFF2-40B4-BE49-F238E27FC236}">
                <a16:creationId xmlns:a16="http://schemas.microsoft.com/office/drawing/2014/main" id="{C6BAE3CA-2C59-7041-AA31-731D997D683E}"/>
              </a:ext>
            </a:extLst>
          </p:cNvPr>
          <p:cNvSpPr>
            <a:spLocks noGrp="1"/>
          </p:cNvSpPr>
          <p:nvPr>
            <p:ph sz="quarter" idx="10"/>
          </p:nvPr>
        </p:nvSpPr>
        <p:spPr>
          <a:xfrm>
            <a:off x="677243" y="1965552"/>
            <a:ext cx="10685259" cy="6799680"/>
          </a:xfrm>
        </p:spPr>
        <p:txBody>
          <a:bodyPr>
            <a:noAutofit/>
          </a:bodyPr>
          <a:lstStyle/>
          <a:p>
            <a:pPr>
              <a:buClr>
                <a:srgbClr val="000154"/>
              </a:buClr>
              <a:buFont typeface="Wingdings" pitchFamily="2" charset="2"/>
              <a:buChar char="Ø"/>
            </a:pPr>
            <a:r>
              <a:rPr lang="en-US" sz="2800" b="1" dirty="0">
                <a:solidFill>
                  <a:srgbClr val="000154"/>
                </a:solidFill>
                <a:latin typeface="+mn-lt"/>
              </a:rPr>
              <a:t>DEP 3: </a:t>
            </a:r>
            <a:r>
              <a:rPr lang="en-US" sz="2800" b="1" dirty="0">
                <a:solidFill>
                  <a:srgbClr val="FF5E00"/>
                </a:solidFill>
                <a:latin typeface="+mn-lt"/>
              </a:rPr>
              <a:t>Communicating to Policy &amp; Decision Makers</a:t>
            </a:r>
            <a:br>
              <a:rPr lang="en-US" dirty="0">
                <a:solidFill>
                  <a:srgbClr val="000154"/>
                </a:solidFill>
                <a:latin typeface="+mn-lt"/>
              </a:rPr>
            </a:br>
            <a:r>
              <a:rPr lang="en-US" dirty="0">
                <a:solidFill>
                  <a:srgbClr val="000154"/>
                </a:solidFill>
                <a:latin typeface="+mn-lt"/>
              </a:rPr>
              <a:t>The Service Team will support the PG in preparing a policy brief document:</a:t>
            </a:r>
            <a:br>
              <a:rPr lang="en-US" dirty="0">
                <a:solidFill>
                  <a:srgbClr val="000154"/>
                </a:solidFill>
                <a:latin typeface="+mn-lt"/>
              </a:rPr>
            </a:br>
            <a:r>
              <a:rPr lang="en-US" dirty="0">
                <a:solidFill>
                  <a:srgbClr val="000154"/>
                </a:solidFill>
                <a:latin typeface="+mn-lt"/>
              </a:rPr>
              <a:t>• Support in identifying related policy priorities</a:t>
            </a:r>
            <a:br>
              <a:rPr lang="en-US" dirty="0">
                <a:solidFill>
                  <a:srgbClr val="000154"/>
                </a:solidFill>
                <a:latin typeface="+mn-lt"/>
              </a:rPr>
            </a:br>
            <a:r>
              <a:rPr lang="en-US" dirty="0">
                <a:solidFill>
                  <a:srgbClr val="000154"/>
                </a:solidFill>
                <a:latin typeface="+mn-lt"/>
              </a:rPr>
              <a:t>• Copywriting and message sharpening</a:t>
            </a:r>
            <a:br>
              <a:rPr lang="en-US" dirty="0">
                <a:solidFill>
                  <a:srgbClr val="000154"/>
                </a:solidFill>
                <a:latin typeface="+mn-lt"/>
              </a:rPr>
            </a:br>
            <a:r>
              <a:rPr lang="en-US" dirty="0">
                <a:solidFill>
                  <a:srgbClr val="000154"/>
                </a:solidFill>
                <a:latin typeface="+mn-lt"/>
              </a:rPr>
              <a:t>• 3 Conference Calls to manage the document</a:t>
            </a:r>
            <a:br>
              <a:rPr lang="en-US" dirty="0">
                <a:solidFill>
                  <a:srgbClr val="000154"/>
                </a:solidFill>
                <a:latin typeface="+mn-lt"/>
              </a:rPr>
            </a:br>
            <a:r>
              <a:rPr lang="en-US" dirty="0">
                <a:solidFill>
                  <a:srgbClr val="000154"/>
                </a:solidFill>
                <a:latin typeface="+mn-lt"/>
              </a:rPr>
              <a:t>• Creation of a professionally designed booklet/Policy brief ready for dissemination</a:t>
            </a:r>
          </a:p>
          <a:p>
            <a:pPr lvl="1">
              <a:buClr>
                <a:srgbClr val="EE7F00"/>
              </a:buClr>
              <a:buFont typeface="Wingdings" pitchFamily="2" charset="2"/>
              <a:buChar char="Ø"/>
            </a:pPr>
            <a:r>
              <a:rPr lang="en-US" sz="2400" dirty="0">
                <a:solidFill>
                  <a:srgbClr val="000154"/>
                </a:solidFill>
                <a:latin typeface="+mn-lt"/>
              </a:rPr>
              <a:t>See examples </a:t>
            </a:r>
            <a:r>
              <a:rPr lang="en-US" sz="2400" dirty="0">
                <a:solidFill>
                  <a:srgbClr val="000154"/>
                </a:solidFill>
                <a:latin typeface="+mn-lt"/>
                <a:hlinkClick r:id="rId3">
                  <a:extLst>
                    <a:ext uri="{A12FA001-AC4F-418D-AE19-62706E023703}">
                      <ahyp:hlinkClr xmlns:ahyp="http://schemas.microsoft.com/office/drawing/2018/hyperlinkcolor" val="tx"/>
                    </a:ext>
                  </a:extLst>
                </a:hlinkClick>
              </a:rPr>
              <a:t>here</a:t>
            </a:r>
            <a:r>
              <a:rPr lang="en-US" sz="2400" dirty="0">
                <a:solidFill>
                  <a:srgbClr val="000154"/>
                </a:solidFill>
                <a:latin typeface="+mn-lt"/>
              </a:rPr>
              <a:t>. </a:t>
            </a:r>
            <a:endParaRPr lang="en-US" sz="2400" b="1" dirty="0">
              <a:solidFill>
                <a:srgbClr val="000154"/>
              </a:solidFill>
              <a:latin typeface="+mn-lt"/>
            </a:endParaRPr>
          </a:p>
          <a:p>
            <a:pPr>
              <a:buClr>
                <a:srgbClr val="000154"/>
              </a:buClr>
              <a:buFont typeface="Wingdings" pitchFamily="2" charset="2"/>
              <a:buChar char="Ø"/>
            </a:pPr>
            <a:r>
              <a:rPr lang="en-US" sz="2800" b="1" dirty="0">
                <a:solidFill>
                  <a:srgbClr val="000154"/>
                </a:solidFill>
                <a:latin typeface="+mn-lt"/>
              </a:rPr>
              <a:t>DEP 4: </a:t>
            </a:r>
            <a:r>
              <a:rPr lang="en-US" sz="2800" b="1" dirty="0">
                <a:solidFill>
                  <a:srgbClr val="FF5E00"/>
                </a:solidFill>
                <a:latin typeface="+mn-lt"/>
              </a:rPr>
              <a:t>Event Support </a:t>
            </a:r>
            <a:br>
              <a:rPr lang="en-US" dirty="0">
                <a:solidFill>
                  <a:srgbClr val="000154"/>
                </a:solidFill>
                <a:latin typeface="+mn-lt"/>
              </a:rPr>
            </a:br>
            <a:r>
              <a:rPr lang="en-US" dirty="0">
                <a:solidFill>
                  <a:srgbClr val="000154"/>
                </a:solidFill>
                <a:latin typeface="+mn-lt"/>
              </a:rPr>
              <a:t>The Service Team provides various type of support for event organization and management: </a:t>
            </a:r>
            <a:br>
              <a:rPr lang="en-US" dirty="0">
                <a:solidFill>
                  <a:srgbClr val="000154"/>
                </a:solidFill>
                <a:latin typeface="+mn-lt"/>
              </a:rPr>
            </a:br>
            <a:r>
              <a:rPr lang="en-US" dirty="0">
                <a:solidFill>
                  <a:srgbClr val="000154"/>
                </a:solidFill>
                <a:latin typeface="+mn-lt"/>
              </a:rPr>
              <a:t>• Agenda design &amp; logistics (creation of an official banner or collaterals, media kit support &amp; advice)</a:t>
            </a:r>
            <a:br>
              <a:rPr lang="en-US" dirty="0">
                <a:solidFill>
                  <a:srgbClr val="000154"/>
                </a:solidFill>
                <a:latin typeface="+mn-lt"/>
              </a:rPr>
            </a:br>
            <a:r>
              <a:rPr lang="en-US" dirty="0">
                <a:solidFill>
                  <a:srgbClr val="000154"/>
                </a:solidFill>
                <a:latin typeface="+mn-lt"/>
              </a:rPr>
              <a:t>• Promotional Campaign through Social Media and Stakeholder’s network</a:t>
            </a:r>
            <a:br>
              <a:rPr lang="en-US" dirty="0">
                <a:solidFill>
                  <a:srgbClr val="000154"/>
                </a:solidFill>
                <a:latin typeface="+mn-lt"/>
              </a:rPr>
            </a:br>
            <a:r>
              <a:rPr lang="en-US" dirty="0">
                <a:solidFill>
                  <a:srgbClr val="000154"/>
                </a:solidFill>
                <a:latin typeface="+mn-lt"/>
              </a:rPr>
              <a:t>• Messaging and recruiting speakers and participants</a:t>
            </a:r>
            <a:br>
              <a:rPr lang="en-US" dirty="0">
                <a:solidFill>
                  <a:srgbClr val="000154"/>
                </a:solidFill>
                <a:latin typeface="+mn-lt"/>
              </a:rPr>
            </a:br>
            <a:r>
              <a:rPr lang="en-US" dirty="0">
                <a:solidFill>
                  <a:srgbClr val="000154"/>
                </a:solidFill>
                <a:latin typeface="+mn-lt"/>
              </a:rPr>
              <a:t>• Tangible event outputs (i.e. post-event reports, live twitting, social media broadcasting, interview’s editing..)</a:t>
            </a:r>
            <a:br>
              <a:rPr lang="en-US" sz="2200" dirty="0">
                <a:solidFill>
                  <a:srgbClr val="000154"/>
                </a:solidFill>
                <a:latin typeface="+mn-lt"/>
              </a:rPr>
            </a:br>
            <a:endParaRPr lang="en-GB" sz="2200" dirty="0">
              <a:solidFill>
                <a:srgbClr val="000154"/>
              </a:solidFill>
              <a:latin typeface="+mn-lt"/>
            </a:endParaRPr>
          </a:p>
          <a:p>
            <a:pPr marL="0" indent="0">
              <a:buNone/>
            </a:pPr>
            <a:endParaRPr lang="en-GB" sz="2200" dirty="0">
              <a:solidFill>
                <a:srgbClr val="000154"/>
              </a:solidFill>
              <a:latin typeface="+mn-lt"/>
            </a:endParaRPr>
          </a:p>
        </p:txBody>
      </p:sp>
      <p:sp>
        <p:nvSpPr>
          <p:cNvPr id="8" name="Rectangle: Rounded Corners 7">
            <a:extLst>
              <a:ext uri="{FF2B5EF4-FFF2-40B4-BE49-F238E27FC236}">
                <a16:creationId xmlns:a16="http://schemas.microsoft.com/office/drawing/2014/main" id="{91A23D05-6014-4746-A2A6-7BA899FAAED3}"/>
              </a:ext>
            </a:extLst>
          </p:cNvPr>
          <p:cNvSpPr/>
          <p:nvPr/>
        </p:nvSpPr>
        <p:spPr>
          <a:xfrm>
            <a:off x="11622459" y="4622246"/>
            <a:ext cx="5328592" cy="522129"/>
          </a:xfrm>
          <a:prstGeom prst="roundRect">
            <a:avLst/>
          </a:prstGeom>
          <a:blipFill rotWithShape="1">
            <a:blip r:embed="rId4"/>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2400" b="0" i="0" u="none" strike="noStrike" cap="none" spc="0" normalizeH="0" baseline="0" dirty="0">
                <a:ln>
                  <a:noFill/>
                </a:ln>
                <a:solidFill>
                  <a:srgbClr val="FFFFFF"/>
                </a:solidFill>
                <a:effectLst/>
                <a:uFillTx/>
                <a:latin typeface="Helvetica Light"/>
                <a:ea typeface="Helvetica Light"/>
                <a:cs typeface="Helvetica Light"/>
                <a:sym typeface="Helvetica Light"/>
              </a:rPr>
              <a:t>Policy brief booklet (example)</a:t>
            </a:r>
          </a:p>
        </p:txBody>
      </p:sp>
      <p:sp>
        <p:nvSpPr>
          <p:cNvPr id="11" name="Title 1">
            <a:extLst>
              <a:ext uri="{FF2B5EF4-FFF2-40B4-BE49-F238E27FC236}">
                <a16:creationId xmlns:a16="http://schemas.microsoft.com/office/drawing/2014/main" id="{37C42B30-E329-2E42-8A23-E928245CAEC1}"/>
              </a:ext>
            </a:extLst>
          </p:cNvPr>
          <p:cNvSpPr>
            <a:spLocks noGrp="1"/>
          </p:cNvSpPr>
          <p:nvPr>
            <p:ph type="title"/>
          </p:nvPr>
        </p:nvSpPr>
        <p:spPr>
          <a:xfrm>
            <a:off x="677243" y="0"/>
            <a:ext cx="15945049" cy="1593057"/>
          </a:xfrm>
        </p:spPr>
        <p:txBody>
          <a:bodyPr/>
          <a:lstStyle/>
          <a:p>
            <a:r>
              <a:rPr lang="en-GB" dirty="0">
                <a:solidFill>
                  <a:srgbClr val="FF5E00"/>
                </a:solidFill>
                <a:latin typeface="+mj-lt"/>
              </a:rPr>
              <a:t>Overview of the 6 Dissemination Experts Packages – Part 2/3 </a:t>
            </a:r>
            <a:br>
              <a:rPr lang="en-GB" dirty="0">
                <a:solidFill>
                  <a:srgbClr val="FF5E00"/>
                </a:solidFill>
                <a:latin typeface="+mj-lt"/>
              </a:rPr>
            </a:br>
            <a:r>
              <a:rPr lang="en-GB" sz="2400" i="1" dirty="0">
                <a:solidFill>
                  <a:srgbClr val="000154"/>
                </a:solidFill>
                <a:latin typeface="+mj-lt"/>
              </a:rPr>
              <a:t>(expected Start at day 61 but flexibility admitted) - Pick and choose up to 2 DEPs!</a:t>
            </a:r>
          </a:p>
        </p:txBody>
      </p:sp>
      <p:pic>
        <p:nvPicPr>
          <p:cNvPr id="2" name="Picture 1" descr="Screenshot of an  European Commission webpage on EU Green Week 2021">
            <a:extLst>
              <a:ext uri="{FF2B5EF4-FFF2-40B4-BE49-F238E27FC236}">
                <a16:creationId xmlns:a16="http://schemas.microsoft.com/office/drawing/2014/main" id="{84E99338-7FFD-A8DB-7B07-192213D2E6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15457" y="5561158"/>
            <a:ext cx="5589297" cy="3204074"/>
          </a:xfrm>
          <a:prstGeom prst="rect">
            <a:avLst/>
          </a:prstGeom>
        </p:spPr>
      </p:pic>
    </p:spTree>
    <p:extLst>
      <p:ext uri="{BB962C8B-B14F-4D97-AF65-F5344CB8AC3E}">
        <p14:creationId xmlns:p14="http://schemas.microsoft.com/office/powerpoint/2010/main" val="21851660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 for Twitter cards for social media campaign">
            <a:extLst>
              <a:ext uri="{FF2B5EF4-FFF2-40B4-BE49-F238E27FC236}">
                <a16:creationId xmlns:a16="http://schemas.microsoft.com/office/drawing/2014/main" id="{98E5DF5B-9A39-4D93-AC71-67EB76AFD3E7}"/>
              </a:ext>
            </a:extLst>
          </p:cNvPr>
          <p:cNvPicPr>
            <a:picLocks noChangeAspect="1"/>
          </p:cNvPicPr>
          <p:nvPr/>
        </p:nvPicPr>
        <p:blipFill>
          <a:blip r:embed="rId2"/>
          <a:stretch>
            <a:fillRect/>
          </a:stretch>
        </p:blipFill>
        <p:spPr>
          <a:xfrm>
            <a:off x="7806035" y="3013735"/>
            <a:ext cx="9375836" cy="1839882"/>
          </a:xfrm>
          <a:prstGeom prst="rect">
            <a:avLst/>
          </a:prstGeom>
        </p:spPr>
      </p:pic>
      <p:sp>
        <p:nvSpPr>
          <p:cNvPr id="2" name="Title 1">
            <a:extLst>
              <a:ext uri="{FF2B5EF4-FFF2-40B4-BE49-F238E27FC236}">
                <a16:creationId xmlns:a16="http://schemas.microsoft.com/office/drawing/2014/main" id="{EDBB0AFF-5FDB-1A40-AFAC-1BA0894647F6}"/>
              </a:ext>
            </a:extLst>
          </p:cNvPr>
          <p:cNvSpPr>
            <a:spLocks noGrp="1"/>
          </p:cNvSpPr>
          <p:nvPr>
            <p:ph type="title"/>
          </p:nvPr>
        </p:nvSpPr>
        <p:spPr>
          <a:xfrm>
            <a:off x="677243" y="0"/>
            <a:ext cx="15945049" cy="1593057"/>
          </a:xfrm>
        </p:spPr>
        <p:txBody>
          <a:bodyPr/>
          <a:lstStyle/>
          <a:p>
            <a:r>
              <a:rPr lang="en-GB" dirty="0">
                <a:solidFill>
                  <a:srgbClr val="FF5E00"/>
                </a:solidFill>
                <a:latin typeface="+mj-lt"/>
              </a:rPr>
              <a:t>Overview of the 6 Dissemination Experts Packages – Part 3/3 </a:t>
            </a:r>
            <a:br>
              <a:rPr lang="en-GB" dirty="0">
                <a:solidFill>
                  <a:srgbClr val="FF5E00"/>
                </a:solidFill>
                <a:latin typeface="+mj-lt"/>
              </a:rPr>
            </a:br>
            <a:r>
              <a:rPr lang="en-GB" sz="2400" i="1" dirty="0">
                <a:solidFill>
                  <a:srgbClr val="000154"/>
                </a:solidFill>
                <a:latin typeface="+mj-lt"/>
              </a:rPr>
              <a:t>(expected Start at day 61 but flexibility admitted) - Pick and choose up to 2 DEPs!</a:t>
            </a:r>
          </a:p>
        </p:txBody>
      </p:sp>
      <p:sp>
        <p:nvSpPr>
          <p:cNvPr id="3" name="Slide Number Placeholder 2">
            <a:extLst>
              <a:ext uri="{FF2B5EF4-FFF2-40B4-BE49-F238E27FC236}">
                <a16:creationId xmlns:a16="http://schemas.microsoft.com/office/drawing/2014/main" id="{43A7230D-6B8B-6F4B-BA69-8C1F8BCD975D}"/>
              </a:ext>
            </a:extLst>
          </p:cNvPr>
          <p:cNvSpPr>
            <a:spLocks noGrp="1"/>
          </p:cNvSpPr>
          <p:nvPr>
            <p:ph type="sldNum" sz="quarter" idx="2"/>
          </p:nvPr>
        </p:nvSpPr>
        <p:spPr/>
        <p:txBody>
          <a:bodyPr/>
          <a:lstStyle/>
          <a:p>
            <a:fld id="{86CB4B4D-7CA3-9044-876B-883B54F8677D}" type="slidenum">
              <a:rPr lang="it-IT" smtClean="0"/>
              <a:pPr/>
              <a:t>16</a:t>
            </a:fld>
            <a:endParaRPr lang="it-IT" dirty="0"/>
          </a:p>
        </p:txBody>
      </p:sp>
      <p:sp>
        <p:nvSpPr>
          <p:cNvPr id="4" name="Content Placeholder 3">
            <a:extLst>
              <a:ext uri="{FF2B5EF4-FFF2-40B4-BE49-F238E27FC236}">
                <a16:creationId xmlns:a16="http://schemas.microsoft.com/office/drawing/2014/main" id="{C6BAE3CA-2C59-7041-AA31-731D997D683E}"/>
              </a:ext>
            </a:extLst>
          </p:cNvPr>
          <p:cNvSpPr>
            <a:spLocks noGrp="1"/>
          </p:cNvSpPr>
          <p:nvPr>
            <p:ph sz="quarter" idx="10"/>
          </p:nvPr>
        </p:nvSpPr>
        <p:spPr>
          <a:xfrm>
            <a:off x="677243" y="2037560"/>
            <a:ext cx="16192354" cy="6799680"/>
          </a:xfrm>
        </p:spPr>
        <p:txBody>
          <a:bodyPr>
            <a:normAutofit/>
          </a:bodyPr>
          <a:lstStyle/>
          <a:p>
            <a:pPr>
              <a:buClr>
                <a:srgbClr val="000154"/>
              </a:buClr>
              <a:buFont typeface="Wingdings" pitchFamily="2" charset="2"/>
              <a:buChar char="Ø"/>
            </a:pPr>
            <a:r>
              <a:rPr lang="en-US" sz="2800" b="1" dirty="0">
                <a:solidFill>
                  <a:srgbClr val="000154"/>
                </a:solidFill>
                <a:latin typeface="+mn-lt"/>
              </a:rPr>
              <a:t>DEP 5: </a:t>
            </a:r>
            <a:r>
              <a:rPr lang="en-US" sz="2800" b="1" dirty="0">
                <a:solidFill>
                  <a:srgbClr val="FF5E00"/>
                </a:solidFill>
                <a:latin typeface="+mn-lt"/>
              </a:rPr>
              <a:t>Social Media Presence</a:t>
            </a:r>
            <a:br>
              <a:rPr lang="en-US" b="1" dirty="0">
                <a:solidFill>
                  <a:srgbClr val="000154"/>
                </a:solidFill>
                <a:latin typeface="+mn-lt"/>
              </a:rPr>
            </a:br>
            <a:br>
              <a:rPr lang="en-US" dirty="0">
                <a:solidFill>
                  <a:srgbClr val="000154"/>
                </a:solidFill>
                <a:latin typeface="+mn-lt"/>
              </a:rPr>
            </a:br>
            <a:r>
              <a:rPr lang="en-US" dirty="0">
                <a:solidFill>
                  <a:srgbClr val="000154"/>
                </a:solidFill>
                <a:latin typeface="+mn-lt"/>
              </a:rPr>
              <a:t>The Service Team provides support for dissemination through social media channels: </a:t>
            </a:r>
            <a:br>
              <a:rPr lang="en-US" dirty="0">
                <a:solidFill>
                  <a:srgbClr val="000154"/>
                </a:solidFill>
                <a:latin typeface="+mn-lt"/>
              </a:rPr>
            </a:br>
            <a:r>
              <a:rPr lang="en-US" dirty="0">
                <a:solidFill>
                  <a:srgbClr val="000154"/>
                </a:solidFill>
                <a:latin typeface="+mn-lt"/>
              </a:rPr>
              <a:t>• Set-up social media accounts (if needed)</a:t>
            </a:r>
            <a:br>
              <a:rPr lang="en-US" dirty="0">
                <a:solidFill>
                  <a:srgbClr val="000154"/>
                </a:solidFill>
                <a:latin typeface="+mn-lt"/>
              </a:rPr>
            </a:br>
            <a:r>
              <a:rPr lang="en-US" dirty="0">
                <a:solidFill>
                  <a:srgbClr val="000154"/>
                </a:solidFill>
                <a:latin typeface="+mn-lt"/>
              </a:rPr>
              <a:t>• Social Media Management (fortnightly)</a:t>
            </a:r>
            <a:br>
              <a:rPr lang="en-US" dirty="0">
                <a:solidFill>
                  <a:srgbClr val="000154"/>
                </a:solidFill>
                <a:latin typeface="+mn-lt"/>
              </a:rPr>
            </a:br>
            <a:r>
              <a:rPr lang="en-US" dirty="0">
                <a:solidFill>
                  <a:srgbClr val="000154"/>
                </a:solidFill>
                <a:latin typeface="+mn-lt"/>
              </a:rPr>
              <a:t>• Social Media engagement</a:t>
            </a:r>
            <a:br>
              <a:rPr lang="en-US" dirty="0">
                <a:solidFill>
                  <a:srgbClr val="000154"/>
                </a:solidFill>
                <a:latin typeface="+mn-lt"/>
              </a:rPr>
            </a:br>
            <a:r>
              <a:rPr lang="en-US" dirty="0">
                <a:solidFill>
                  <a:srgbClr val="000154"/>
                </a:solidFill>
                <a:latin typeface="+mn-lt"/>
              </a:rPr>
              <a:t>• Sponsored Campaigns </a:t>
            </a:r>
          </a:p>
          <a:p>
            <a:pPr lvl="1">
              <a:buClr>
                <a:srgbClr val="EE7F00"/>
              </a:buClr>
              <a:buFont typeface="Wingdings" pitchFamily="2" charset="2"/>
              <a:buChar char="Ø"/>
            </a:pPr>
            <a:r>
              <a:rPr lang="en-US" sz="2400" dirty="0" err="1">
                <a:solidFill>
                  <a:srgbClr val="000154"/>
                </a:solidFill>
                <a:latin typeface="+mn-lt"/>
              </a:rPr>
              <a:t>Kpi</a:t>
            </a:r>
            <a:r>
              <a:rPr lang="en-US" sz="2400" dirty="0">
                <a:solidFill>
                  <a:srgbClr val="000154"/>
                </a:solidFill>
                <a:latin typeface="+mn-lt"/>
              </a:rPr>
              <a:t> Setting and Monitoring (Flash Report set-up)</a:t>
            </a:r>
          </a:p>
          <a:p>
            <a:pPr>
              <a:buClr>
                <a:srgbClr val="EE7F00"/>
              </a:buClr>
              <a:buFont typeface="Wingdings" pitchFamily="2" charset="2"/>
              <a:buChar char="Ø"/>
            </a:pPr>
            <a:endParaRPr lang="en-US" dirty="0">
              <a:solidFill>
                <a:srgbClr val="000154"/>
              </a:solidFill>
              <a:latin typeface="+mn-lt"/>
            </a:endParaRPr>
          </a:p>
          <a:p>
            <a:pPr>
              <a:buClr>
                <a:srgbClr val="000154"/>
              </a:buClr>
              <a:buFont typeface="Wingdings" pitchFamily="2" charset="2"/>
              <a:buChar char="Ø"/>
            </a:pPr>
            <a:r>
              <a:rPr lang="en-US" sz="2800" b="1" dirty="0">
                <a:solidFill>
                  <a:srgbClr val="000154"/>
                </a:solidFill>
                <a:latin typeface="+mn-lt"/>
              </a:rPr>
              <a:t>DEP 6: </a:t>
            </a:r>
            <a:r>
              <a:rPr lang="en-US" sz="2800" b="1" dirty="0" err="1">
                <a:solidFill>
                  <a:srgbClr val="FF5E00"/>
                </a:solidFill>
                <a:latin typeface="+mn-lt"/>
              </a:rPr>
              <a:t>Customised</a:t>
            </a:r>
            <a:r>
              <a:rPr lang="en-US" sz="2800" b="1" dirty="0">
                <a:solidFill>
                  <a:srgbClr val="FF5E00"/>
                </a:solidFill>
                <a:latin typeface="+mn-lt"/>
              </a:rPr>
              <a:t> Package</a:t>
            </a:r>
            <a:br>
              <a:rPr lang="en-US" b="1" dirty="0">
                <a:solidFill>
                  <a:srgbClr val="FF5E00"/>
                </a:solidFill>
                <a:latin typeface="+mn-lt"/>
              </a:rPr>
            </a:br>
            <a:br>
              <a:rPr lang="en-US" dirty="0">
                <a:solidFill>
                  <a:srgbClr val="000154"/>
                </a:solidFill>
                <a:latin typeface="+mn-lt"/>
              </a:rPr>
            </a:br>
            <a:r>
              <a:rPr lang="en-US" dirty="0">
                <a:solidFill>
                  <a:srgbClr val="000154"/>
                </a:solidFill>
                <a:latin typeface="+mn-lt"/>
              </a:rPr>
              <a:t>The PG can select any of the above options and the Service Team will allocate resources accordingly: </a:t>
            </a:r>
            <a:br>
              <a:rPr lang="en-US" dirty="0">
                <a:solidFill>
                  <a:srgbClr val="000154"/>
                </a:solidFill>
                <a:latin typeface="+mn-lt"/>
              </a:rPr>
            </a:br>
            <a:r>
              <a:rPr lang="en-US" dirty="0">
                <a:solidFill>
                  <a:srgbClr val="000154"/>
                </a:solidFill>
                <a:latin typeface="+mn-lt"/>
              </a:rPr>
              <a:t>• Composition of any of the abovementioned activities</a:t>
            </a:r>
            <a:br>
              <a:rPr lang="en-US" dirty="0">
                <a:solidFill>
                  <a:srgbClr val="000154"/>
                </a:solidFill>
                <a:latin typeface="+mn-lt"/>
              </a:rPr>
            </a:br>
            <a:endParaRPr lang="en-GB" dirty="0">
              <a:solidFill>
                <a:srgbClr val="000154"/>
              </a:solidFill>
              <a:latin typeface="+mn-lt"/>
            </a:endParaRPr>
          </a:p>
          <a:p>
            <a:pPr marL="0" indent="0">
              <a:buNone/>
            </a:pPr>
            <a:endParaRPr lang="en-GB" dirty="0">
              <a:solidFill>
                <a:srgbClr val="000154"/>
              </a:solidFill>
              <a:latin typeface="+mn-lt"/>
            </a:endParaRPr>
          </a:p>
        </p:txBody>
      </p:sp>
      <p:sp>
        <p:nvSpPr>
          <p:cNvPr id="8" name="Rectangle: Rounded Corners 7">
            <a:extLst>
              <a:ext uri="{FF2B5EF4-FFF2-40B4-BE49-F238E27FC236}">
                <a16:creationId xmlns:a16="http://schemas.microsoft.com/office/drawing/2014/main" id="{972392DC-82A3-4E0C-97EC-90C63E7862FF}"/>
              </a:ext>
            </a:extLst>
          </p:cNvPr>
          <p:cNvSpPr/>
          <p:nvPr/>
        </p:nvSpPr>
        <p:spPr>
          <a:xfrm>
            <a:off x="9246195" y="5278365"/>
            <a:ext cx="7265976" cy="522129"/>
          </a:xfrm>
          <a:prstGeom prst="round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it-IT" sz="2400" b="0" i="0" u="none" strike="noStrike" cap="none" spc="0" normalizeH="0" baseline="0" dirty="0">
                <a:ln>
                  <a:noFill/>
                </a:ln>
                <a:solidFill>
                  <a:srgbClr val="FFFFFF"/>
                </a:solidFill>
                <a:effectLst/>
                <a:uFillTx/>
                <a:latin typeface="Helvetica Light"/>
                <a:ea typeface="Helvetica Light"/>
                <a:cs typeface="Helvetica Light"/>
                <a:sym typeface="Helvetica Light"/>
              </a:rPr>
              <a:t>Twitter Cards for Social Media campaign (example)</a:t>
            </a:r>
          </a:p>
        </p:txBody>
      </p:sp>
    </p:spTree>
    <p:extLst>
      <p:ext uri="{BB962C8B-B14F-4D97-AF65-F5344CB8AC3E}">
        <p14:creationId xmlns:p14="http://schemas.microsoft.com/office/powerpoint/2010/main" val="13505047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CEED24-0E7E-2A56-C507-B28C30599704}"/>
              </a:ext>
            </a:extLst>
          </p:cNvPr>
          <p:cNvSpPr>
            <a:spLocks noGrp="1"/>
          </p:cNvSpPr>
          <p:nvPr>
            <p:ph type="sldNum" sz="quarter" idx="2"/>
          </p:nvPr>
        </p:nvSpPr>
        <p:spPr/>
        <p:txBody>
          <a:bodyPr/>
          <a:lstStyle/>
          <a:p>
            <a:fld id="{86CB4B4D-7CA3-9044-876B-883B54F8677D}" type="slidenum">
              <a:rPr lang="it-IT" smtClean="0"/>
              <a:pPr/>
              <a:t>2</a:t>
            </a:fld>
            <a:endParaRPr lang="it-IT" dirty="0"/>
          </a:p>
        </p:txBody>
      </p:sp>
      <p:sp>
        <p:nvSpPr>
          <p:cNvPr id="4" name="Content Placeholder 3">
            <a:extLst>
              <a:ext uri="{FF2B5EF4-FFF2-40B4-BE49-F238E27FC236}">
                <a16:creationId xmlns:a16="http://schemas.microsoft.com/office/drawing/2014/main" id="{DDB9A795-2BA2-1ACB-0F96-2952C4313382}"/>
              </a:ext>
            </a:extLst>
          </p:cNvPr>
          <p:cNvSpPr>
            <a:spLocks noGrp="1"/>
          </p:cNvSpPr>
          <p:nvPr>
            <p:ph sz="quarter" idx="10"/>
          </p:nvPr>
        </p:nvSpPr>
        <p:spPr/>
        <p:txBody>
          <a:bodyPr/>
          <a:lstStyle/>
          <a:p>
            <a:r>
              <a:rPr lang="en-GB" sz="3200" dirty="0">
                <a:solidFill>
                  <a:srgbClr val="000154"/>
                </a:solidFill>
                <a:latin typeface="+mn-lt"/>
              </a:rPr>
              <a:t>Who we are</a:t>
            </a:r>
          </a:p>
          <a:p>
            <a:r>
              <a:rPr lang="en-GB" sz="3200" dirty="0">
                <a:solidFill>
                  <a:srgbClr val="000154"/>
                </a:solidFill>
                <a:latin typeface="+mn-lt"/>
              </a:rPr>
              <a:t>Summary of Dissemination modules</a:t>
            </a:r>
          </a:p>
          <a:p>
            <a:r>
              <a:rPr lang="en-GB" sz="3200" dirty="0">
                <a:solidFill>
                  <a:srgbClr val="000154"/>
                </a:solidFill>
                <a:latin typeface="+mn-lt"/>
              </a:rPr>
              <a:t>Practical examples of HRB applicants</a:t>
            </a:r>
          </a:p>
          <a:p>
            <a:r>
              <a:rPr lang="en-GB" sz="3200" dirty="0">
                <a:solidFill>
                  <a:srgbClr val="000154"/>
                </a:solidFill>
                <a:latin typeface="+mn-lt"/>
              </a:rPr>
              <a:t>The modules in more detail</a:t>
            </a:r>
          </a:p>
          <a:p>
            <a:pPr marL="0" indent="0">
              <a:buNone/>
            </a:pPr>
            <a:endParaRPr lang="en-GB" dirty="0">
              <a:solidFill>
                <a:srgbClr val="000154"/>
              </a:solidFill>
              <a:latin typeface="+mn-lt"/>
            </a:endParaRPr>
          </a:p>
        </p:txBody>
      </p:sp>
    </p:spTree>
    <p:extLst>
      <p:ext uri="{BB962C8B-B14F-4D97-AF65-F5344CB8AC3E}">
        <p14:creationId xmlns:p14="http://schemas.microsoft.com/office/powerpoint/2010/main" val="23883458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44F1-3A31-336A-5255-CBEF48E8EC15}"/>
              </a:ext>
            </a:extLst>
          </p:cNvPr>
          <p:cNvSpPr>
            <a:spLocks noGrp="1"/>
          </p:cNvSpPr>
          <p:nvPr>
            <p:ph type="title"/>
          </p:nvPr>
        </p:nvSpPr>
        <p:spPr>
          <a:xfrm>
            <a:off x="1181299" y="154659"/>
            <a:ext cx="14800185" cy="1593057"/>
          </a:xfrm>
        </p:spPr>
        <p:txBody>
          <a:bodyPr>
            <a:normAutofit/>
          </a:bodyPr>
          <a:lstStyle/>
          <a:p>
            <a:r>
              <a:rPr lang="en-GB" dirty="0">
                <a:solidFill>
                  <a:srgbClr val="FF5E00"/>
                </a:solidFill>
                <a:latin typeface="+mn-lt"/>
              </a:rPr>
              <a:t>HRB Dissemination Modules</a:t>
            </a:r>
          </a:p>
        </p:txBody>
      </p:sp>
      <p:sp>
        <p:nvSpPr>
          <p:cNvPr id="3" name="Slide Number Placeholder 2">
            <a:extLst>
              <a:ext uri="{FF2B5EF4-FFF2-40B4-BE49-F238E27FC236}">
                <a16:creationId xmlns:a16="http://schemas.microsoft.com/office/drawing/2014/main" id="{1D792602-2D7F-B06E-09D6-FD65582F7214}"/>
              </a:ext>
            </a:extLst>
          </p:cNvPr>
          <p:cNvSpPr>
            <a:spLocks noGrp="1"/>
          </p:cNvSpPr>
          <p:nvPr>
            <p:ph type="sldNum" sz="quarter" idx="2"/>
          </p:nvPr>
        </p:nvSpPr>
        <p:spPr/>
        <p:txBody>
          <a:bodyPr/>
          <a:lstStyle/>
          <a:p>
            <a:fld id="{86CB4B4D-7CA3-9044-876B-883B54F8677D}" type="slidenum">
              <a:rPr lang="it-IT" smtClean="0"/>
              <a:pPr/>
              <a:t>3</a:t>
            </a:fld>
            <a:endParaRPr lang="it-IT" dirty="0"/>
          </a:p>
        </p:txBody>
      </p:sp>
      <p:sp>
        <p:nvSpPr>
          <p:cNvPr id="4" name="Content Placeholder 3">
            <a:extLst>
              <a:ext uri="{FF2B5EF4-FFF2-40B4-BE49-F238E27FC236}">
                <a16:creationId xmlns:a16="http://schemas.microsoft.com/office/drawing/2014/main" id="{C124B40D-BCCE-DEB1-6F51-3BC116A32881}"/>
              </a:ext>
            </a:extLst>
          </p:cNvPr>
          <p:cNvSpPr>
            <a:spLocks noGrp="1"/>
          </p:cNvSpPr>
          <p:nvPr>
            <p:ph sz="quarter" idx="10"/>
          </p:nvPr>
        </p:nvSpPr>
        <p:spPr>
          <a:xfrm>
            <a:off x="1120139" y="1576110"/>
            <a:ext cx="8342080" cy="5316914"/>
          </a:xfrm>
        </p:spPr>
        <p:txBody>
          <a:bodyPr>
            <a:normAutofit fontScale="92500" lnSpcReduction="10000"/>
          </a:bodyPr>
          <a:lstStyle/>
          <a:p>
            <a:r>
              <a:rPr lang="en-GB" sz="3000" b="1" dirty="0">
                <a:solidFill>
                  <a:srgbClr val="000154"/>
                </a:solidFill>
                <a:latin typeface="+mn-lt"/>
              </a:rPr>
              <a:t>Why? </a:t>
            </a:r>
            <a:r>
              <a:rPr lang="en-US" sz="3000" dirty="0">
                <a:solidFill>
                  <a:srgbClr val="000154"/>
                </a:solidFill>
                <a:latin typeface="+mn-lt"/>
              </a:rPr>
              <a:t>Support researchers and projects to collaborate and form clusters through joint dissemination activities</a:t>
            </a:r>
            <a:endParaRPr lang="en-IT" sz="3000" dirty="0">
              <a:solidFill>
                <a:srgbClr val="000154"/>
              </a:solidFill>
              <a:latin typeface="+mn-lt"/>
            </a:endParaRPr>
          </a:p>
          <a:p>
            <a:r>
              <a:rPr lang="en-GB" sz="3000" b="1" dirty="0">
                <a:solidFill>
                  <a:srgbClr val="000154"/>
                </a:solidFill>
                <a:latin typeface="+mn-lt"/>
              </a:rPr>
              <a:t>Who? </a:t>
            </a:r>
            <a:r>
              <a:rPr lang="en-US" sz="3000" dirty="0">
                <a:solidFill>
                  <a:srgbClr val="000154"/>
                </a:solidFill>
                <a:latin typeface="+mn-lt"/>
              </a:rPr>
              <a:t>All types of ongoing or completed EC-funded projects: </a:t>
            </a:r>
          </a:p>
          <a:p>
            <a:pPr marL="342917" lvl="1" indent="0">
              <a:buNone/>
            </a:pPr>
            <a:r>
              <a:rPr lang="en-US" sz="2600" dirty="0">
                <a:solidFill>
                  <a:srgbClr val="000154"/>
                </a:solidFill>
                <a:latin typeface="+mn-lt"/>
              </a:rPr>
              <a:t>Marie Curie, European Research Council, Research &amp; Innovation, International Training Networks…..</a:t>
            </a:r>
            <a:r>
              <a:rPr lang="en-US" sz="2600" dirty="0" err="1">
                <a:solidFill>
                  <a:srgbClr val="000154"/>
                </a:solidFill>
                <a:latin typeface="+mn-lt"/>
              </a:rPr>
              <a:t>etc</a:t>
            </a:r>
            <a:endParaRPr lang="en-IT" sz="2600" dirty="0">
              <a:solidFill>
                <a:srgbClr val="000154"/>
              </a:solidFill>
              <a:latin typeface="+mn-lt"/>
            </a:endParaRPr>
          </a:p>
          <a:p>
            <a:r>
              <a:rPr lang="en-GB" sz="3000" b="1" dirty="0">
                <a:solidFill>
                  <a:srgbClr val="000154"/>
                </a:solidFill>
                <a:latin typeface="+mn-lt"/>
              </a:rPr>
              <a:t>When? </a:t>
            </a:r>
            <a:r>
              <a:rPr lang="en-GB" sz="3000" dirty="0">
                <a:solidFill>
                  <a:srgbClr val="000154"/>
                </a:solidFill>
                <a:latin typeface="+mn-lt"/>
              </a:rPr>
              <a:t>– Apply and start any time with up to 4 months of support available</a:t>
            </a:r>
          </a:p>
          <a:p>
            <a:pPr algn="l"/>
            <a:r>
              <a:rPr lang="en-GB" sz="3000" b="1" dirty="0">
                <a:solidFill>
                  <a:srgbClr val="000154"/>
                </a:solidFill>
                <a:latin typeface="+mn-lt"/>
              </a:rPr>
              <a:t>What? – </a:t>
            </a:r>
            <a:r>
              <a:rPr lang="en-GB" sz="3000" dirty="0">
                <a:solidFill>
                  <a:srgbClr val="000154"/>
                </a:solidFill>
                <a:latin typeface="+mn-lt"/>
              </a:rPr>
              <a:t>Expert support from dissemination specialists and tangible outputs for use beyond HRB services </a:t>
            </a:r>
          </a:p>
          <a:p>
            <a:pPr algn="l"/>
            <a:r>
              <a:rPr lang="en-GB" sz="3000" b="1" dirty="0">
                <a:solidFill>
                  <a:srgbClr val="000154"/>
                </a:solidFill>
                <a:latin typeface="+mn-lt"/>
              </a:rPr>
              <a:t>How? </a:t>
            </a:r>
            <a:r>
              <a:rPr lang="en-GB" sz="3000" dirty="0">
                <a:solidFill>
                  <a:srgbClr val="000154"/>
                </a:solidFill>
                <a:latin typeface="+mn-lt"/>
              </a:rPr>
              <a:t>– 2 specific dissemination modules </a:t>
            </a:r>
          </a:p>
          <a:p>
            <a:endParaRPr lang="en-GB" sz="2000" dirty="0"/>
          </a:p>
          <a:p>
            <a:endParaRPr lang="en-GB" sz="2000" dirty="0"/>
          </a:p>
        </p:txBody>
      </p:sp>
      <p:sp>
        <p:nvSpPr>
          <p:cNvPr id="5" name="Rounded Rectangle 4">
            <a:extLst>
              <a:ext uri="{FF2B5EF4-FFF2-40B4-BE49-F238E27FC236}">
                <a16:creationId xmlns:a16="http://schemas.microsoft.com/office/drawing/2014/main" id="{6C15E1F5-D6C9-14DF-4F53-FDDB3C9CC851}"/>
              </a:ext>
            </a:extLst>
          </p:cNvPr>
          <p:cNvSpPr/>
          <p:nvPr/>
        </p:nvSpPr>
        <p:spPr>
          <a:xfrm>
            <a:off x="307758" y="8666122"/>
            <a:ext cx="16561839" cy="934483"/>
          </a:xfrm>
          <a:prstGeom prst="roundRect">
            <a:avLst/>
          </a:prstGeom>
          <a:solidFill>
            <a:schemeClr val="accent1">
              <a:lumMod val="20000"/>
              <a:lumOff val="80000"/>
            </a:schemeClr>
          </a:solidFill>
        </p:spPr>
        <p:txBody>
          <a:bodyPr wrap="square">
            <a:spAutoFit/>
          </a:bodyPr>
          <a:lstStyle/>
          <a:p>
            <a:r>
              <a:rPr lang="en-GB" sz="2400" b="1" dirty="0">
                <a:solidFill>
                  <a:srgbClr val="002060"/>
                </a:solidFill>
                <a:ea typeface="Verdana" panose="020B0604030504040204" pitchFamily="34" charset="0"/>
                <a:cs typeface="Verdana" panose="020B0604030504040204" pitchFamily="34" charset="0"/>
                <a:sym typeface="Helvetica Light"/>
              </a:rPr>
              <a:t>Services offered free of charge to the applicant project with HRB team funded by EC</a:t>
            </a:r>
          </a:p>
          <a:p>
            <a:r>
              <a:rPr lang="en-GB" sz="2400" b="1" dirty="0">
                <a:solidFill>
                  <a:srgbClr val="002060"/>
                </a:solidFill>
                <a:ea typeface="Verdana" panose="020B0604030504040204" pitchFamily="34" charset="0"/>
                <a:cs typeface="Verdana" panose="020B0604030504040204" pitchFamily="34" charset="0"/>
                <a:sym typeface="Helvetica Light"/>
              </a:rPr>
              <a:t>Limited effort from applicant required | Return on effort high</a:t>
            </a:r>
          </a:p>
        </p:txBody>
      </p:sp>
      <p:sp>
        <p:nvSpPr>
          <p:cNvPr id="6" name="Rounded Rectangle 5">
            <a:extLst>
              <a:ext uri="{FF2B5EF4-FFF2-40B4-BE49-F238E27FC236}">
                <a16:creationId xmlns:a16="http://schemas.microsoft.com/office/drawing/2014/main" id="{6734A123-666D-ABF3-79D4-B3949E45E32B}"/>
              </a:ext>
            </a:extLst>
          </p:cNvPr>
          <p:cNvSpPr/>
          <p:nvPr/>
        </p:nvSpPr>
        <p:spPr>
          <a:xfrm>
            <a:off x="10050284" y="759259"/>
            <a:ext cx="7044782" cy="3212227"/>
          </a:xfrm>
          <a:prstGeom prst="roundRect">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2600" b="0" i="0" u="none" strike="noStrike" cap="none" spc="0" normalizeH="0" baseline="0" dirty="0">
                <a:ln>
                  <a:noFill/>
                </a:ln>
                <a:solidFill>
                  <a:srgbClr val="002060"/>
                </a:solidFill>
                <a:effectLst/>
                <a:uFillTx/>
                <a:ea typeface="Verdana" panose="020B0604030504040204" pitchFamily="34" charset="0"/>
                <a:cs typeface="Verdana" panose="020B0604030504040204" pitchFamily="34" charset="0"/>
                <a:sym typeface="Helvetica Light"/>
              </a:rPr>
              <a:t>Module A </a:t>
            </a:r>
          </a:p>
          <a:p>
            <a:pPr marL="0" marR="0" indent="0" algn="ctr" defTabSz="584200" rtl="0" fontAlgn="auto" latinLnBrk="1" hangingPunct="0">
              <a:lnSpc>
                <a:spcPct val="100000"/>
              </a:lnSpc>
              <a:spcBef>
                <a:spcPts val="0"/>
              </a:spcBef>
              <a:spcAft>
                <a:spcPts val="0"/>
              </a:spcAft>
              <a:buClrTx/>
              <a:buSzTx/>
              <a:buFontTx/>
              <a:buNone/>
              <a:tabLst/>
            </a:pPr>
            <a:r>
              <a:rPr kumimoji="0" lang="en-GB" sz="2600" b="1" i="0" u="none" strike="noStrike" cap="none" spc="0" normalizeH="0" baseline="0" dirty="0">
                <a:ln>
                  <a:noFill/>
                </a:ln>
                <a:solidFill>
                  <a:srgbClr val="002060"/>
                </a:solidFill>
                <a:effectLst/>
                <a:uFillTx/>
                <a:ea typeface="Verdana" panose="020B0604030504040204" pitchFamily="34" charset="0"/>
                <a:cs typeface="Verdana" panose="020B0604030504040204" pitchFamily="34" charset="0"/>
                <a:sym typeface="Helvetica Light"/>
              </a:rPr>
              <a:t>Results Portfolio</a:t>
            </a:r>
          </a:p>
          <a:p>
            <a:pPr marL="0" marR="0" indent="0" algn="ctr" defTabSz="584200" rtl="0" fontAlgn="auto" latinLnBrk="1" hangingPunct="0">
              <a:lnSpc>
                <a:spcPct val="100000"/>
              </a:lnSpc>
              <a:spcBef>
                <a:spcPts val="0"/>
              </a:spcBef>
              <a:spcAft>
                <a:spcPts val="0"/>
              </a:spcAft>
              <a:buClrTx/>
              <a:buSzTx/>
              <a:buFontTx/>
              <a:buNone/>
              <a:tabLst/>
            </a:pPr>
            <a:r>
              <a:rPr lang="en-GB" sz="2600" dirty="0">
                <a:solidFill>
                  <a:srgbClr val="002060"/>
                </a:solidFill>
                <a:ea typeface="Verdana" panose="020B0604030504040204" pitchFamily="34" charset="0"/>
                <a:cs typeface="Verdana" panose="020B0604030504040204" pitchFamily="34" charset="0"/>
                <a:sym typeface="Helvetica Light"/>
              </a:rPr>
              <a:t>35 days</a:t>
            </a:r>
          </a:p>
          <a:p>
            <a:pPr marL="0" marR="0" indent="0" algn="ctr" defTabSz="584200" rtl="0" fontAlgn="auto" latinLnBrk="1" hangingPunct="0">
              <a:lnSpc>
                <a:spcPct val="100000"/>
              </a:lnSpc>
              <a:spcBef>
                <a:spcPts val="0"/>
              </a:spcBef>
              <a:spcAft>
                <a:spcPts val="0"/>
              </a:spcAft>
              <a:buClrTx/>
              <a:buSzTx/>
              <a:buFontTx/>
              <a:buNone/>
              <a:tabLst/>
            </a:pPr>
            <a:endParaRPr kumimoji="0" lang="en-GB" sz="2600" b="1" i="0" u="none" strike="noStrike" cap="none" spc="0" normalizeH="0" baseline="0" dirty="0">
              <a:ln>
                <a:noFill/>
              </a:ln>
              <a:solidFill>
                <a:srgbClr val="002060"/>
              </a:solidFill>
              <a:effectLst/>
              <a:uFillTx/>
              <a:ea typeface="Verdana" panose="020B0604030504040204" pitchFamily="34" charset="0"/>
              <a:cs typeface="Verdana" panose="020B0604030504040204" pitchFamily="34" charset="0"/>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en-GB" sz="2600" b="1" dirty="0">
                <a:solidFill>
                  <a:srgbClr val="002060"/>
                </a:solidFill>
                <a:ea typeface="Verdana" panose="020B0604030504040204" pitchFamily="34" charset="0"/>
                <a:cs typeface="Verdana" panose="020B0604030504040204" pitchFamily="34" charset="0"/>
                <a:sym typeface="Helvetica Light"/>
              </a:rPr>
              <a:t>Project Group identified &amp; formed</a:t>
            </a:r>
          </a:p>
          <a:p>
            <a:pPr marL="0" marR="0" indent="0" algn="ctr" defTabSz="584200" rtl="0" fontAlgn="auto" latinLnBrk="1" hangingPunct="0">
              <a:lnSpc>
                <a:spcPct val="100000"/>
              </a:lnSpc>
              <a:spcBef>
                <a:spcPts val="0"/>
              </a:spcBef>
              <a:spcAft>
                <a:spcPts val="0"/>
              </a:spcAft>
              <a:buClrTx/>
              <a:buSzTx/>
              <a:buFontTx/>
              <a:buNone/>
              <a:tabLst/>
            </a:pPr>
            <a:r>
              <a:rPr lang="en-GB" sz="2600" b="1" dirty="0">
                <a:solidFill>
                  <a:srgbClr val="002060"/>
                </a:solidFill>
                <a:ea typeface="Verdana" panose="020B0604030504040204" pitchFamily="34" charset="0"/>
                <a:cs typeface="Verdana" panose="020B0604030504040204" pitchFamily="34" charset="0"/>
                <a:sym typeface="Helvetica Light"/>
              </a:rPr>
              <a:t>New connections &amp; synergies</a:t>
            </a:r>
          </a:p>
          <a:p>
            <a:pPr marL="0" marR="0" indent="0" algn="ctr" defTabSz="584200" rtl="0" fontAlgn="auto" latinLnBrk="1" hangingPunct="0">
              <a:lnSpc>
                <a:spcPct val="100000"/>
              </a:lnSpc>
              <a:spcBef>
                <a:spcPts val="0"/>
              </a:spcBef>
              <a:spcAft>
                <a:spcPts val="0"/>
              </a:spcAft>
              <a:buClrTx/>
              <a:buSzTx/>
              <a:buFontTx/>
              <a:buNone/>
              <a:tabLst/>
            </a:pPr>
            <a:r>
              <a:rPr lang="en-GB" sz="2600" b="1" dirty="0">
                <a:solidFill>
                  <a:srgbClr val="002060"/>
                </a:solidFill>
                <a:ea typeface="Verdana" panose="020B0604030504040204" pitchFamily="34" charset="0"/>
                <a:cs typeface="Verdana" panose="020B0604030504040204" pitchFamily="34" charset="0"/>
                <a:sym typeface="Helvetica Light"/>
              </a:rPr>
              <a:t>Joint dissemination actions</a:t>
            </a:r>
          </a:p>
        </p:txBody>
      </p:sp>
      <p:sp>
        <p:nvSpPr>
          <p:cNvPr id="7" name="Rounded Rectangle 6">
            <a:extLst>
              <a:ext uri="{FF2B5EF4-FFF2-40B4-BE49-F238E27FC236}">
                <a16:creationId xmlns:a16="http://schemas.microsoft.com/office/drawing/2014/main" id="{A829FC80-9F6B-ECD8-7C07-82CECE6EF7D4}"/>
              </a:ext>
            </a:extLst>
          </p:cNvPr>
          <p:cNvSpPr/>
          <p:nvPr/>
        </p:nvSpPr>
        <p:spPr>
          <a:xfrm>
            <a:off x="10050284" y="4223324"/>
            <a:ext cx="7079701" cy="4097576"/>
          </a:xfrm>
          <a:prstGeom prst="roundRect">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GB" sz="2600" dirty="0">
                <a:solidFill>
                  <a:srgbClr val="002060"/>
                </a:solidFill>
                <a:ea typeface="Verdana" panose="020B0604030504040204" pitchFamily="34" charset="0"/>
                <a:cs typeface="Verdana" panose="020B0604030504040204" pitchFamily="34" charset="0"/>
                <a:sym typeface="Helvetica Light"/>
              </a:rPr>
              <a:t>Module B </a:t>
            </a:r>
          </a:p>
          <a:p>
            <a:pPr rtl="0" latinLnBrk="1" hangingPunct="0"/>
            <a:r>
              <a:rPr lang="en-GB" sz="2600" b="1" dirty="0">
                <a:solidFill>
                  <a:srgbClr val="002060"/>
                </a:solidFill>
                <a:ea typeface="Verdana" panose="020B0604030504040204" pitchFamily="34" charset="0"/>
                <a:cs typeface="Verdana" panose="020B0604030504040204" pitchFamily="34" charset="0"/>
                <a:sym typeface="Helvetica Light"/>
              </a:rPr>
              <a:t>Joint Dissemination Plan &amp; Delivery</a:t>
            </a:r>
          </a:p>
          <a:p>
            <a:pPr rtl="0" latinLnBrk="1" hangingPunct="0"/>
            <a:r>
              <a:rPr lang="en-GB" sz="2600" dirty="0">
                <a:solidFill>
                  <a:srgbClr val="002060"/>
                </a:solidFill>
                <a:ea typeface="Verdana" panose="020B0604030504040204" pitchFamily="34" charset="0"/>
                <a:cs typeface="Verdana" panose="020B0604030504040204" pitchFamily="34" charset="0"/>
                <a:sym typeface="Helvetica Light"/>
              </a:rPr>
              <a:t>120 days</a:t>
            </a:r>
          </a:p>
          <a:p>
            <a:pPr rtl="0" latinLnBrk="1" hangingPunct="0"/>
            <a:endParaRPr lang="en-GB" sz="2600" dirty="0">
              <a:solidFill>
                <a:srgbClr val="002060"/>
              </a:solidFill>
              <a:ea typeface="Verdana" panose="020B0604030504040204" pitchFamily="34" charset="0"/>
              <a:cs typeface="Verdana" panose="020B0604030504040204" pitchFamily="34" charset="0"/>
              <a:sym typeface="Helvetica Light"/>
            </a:endParaRPr>
          </a:p>
          <a:p>
            <a:pPr rtl="0" latinLnBrk="1" hangingPunct="0"/>
            <a:r>
              <a:rPr lang="en-GB" sz="2600" b="1" dirty="0">
                <a:solidFill>
                  <a:srgbClr val="002060"/>
                </a:solidFill>
                <a:ea typeface="Verdana" panose="020B0604030504040204" pitchFamily="34" charset="0"/>
                <a:cs typeface="Verdana" panose="020B0604030504040204" pitchFamily="34" charset="0"/>
                <a:sym typeface="Helvetica Light"/>
              </a:rPr>
              <a:t>Plan of action</a:t>
            </a:r>
          </a:p>
          <a:p>
            <a:pPr rtl="0" latinLnBrk="1" hangingPunct="0"/>
            <a:r>
              <a:rPr lang="en-GB" sz="2600" b="1" dirty="0">
                <a:solidFill>
                  <a:srgbClr val="002060"/>
                </a:solidFill>
                <a:ea typeface="Verdana" panose="020B0604030504040204" pitchFamily="34" charset="0"/>
                <a:cs typeface="Verdana" panose="020B0604030504040204" pitchFamily="34" charset="0"/>
                <a:sym typeface="Helvetica Light"/>
              </a:rPr>
              <a:t>Joint dissemination materials</a:t>
            </a:r>
          </a:p>
          <a:p>
            <a:pPr rtl="0" latinLnBrk="1" hangingPunct="0"/>
            <a:r>
              <a:rPr lang="en-GB" sz="2600" b="1" dirty="0">
                <a:solidFill>
                  <a:srgbClr val="002060"/>
                </a:solidFill>
                <a:ea typeface="Verdana" panose="020B0604030504040204" pitchFamily="34" charset="0"/>
                <a:cs typeface="Verdana" panose="020B0604030504040204" pitchFamily="34" charset="0"/>
                <a:sym typeface="Helvetica Light"/>
              </a:rPr>
              <a:t>Online training</a:t>
            </a:r>
          </a:p>
          <a:p>
            <a:pPr rtl="0" latinLnBrk="1" hangingPunct="0"/>
            <a:r>
              <a:rPr lang="en-GB" sz="2600" b="1" dirty="0">
                <a:solidFill>
                  <a:srgbClr val="002060"/>
                </a:solidFill>
                <a:ea typeface="Verdana" panose="020B0604030504040204" pitchFamily="34" charset="0"/>
                <a:cs typeface="Verdana" panose="020B0604030504040204" pitchFamily="34" charset="0"/>
                <a:sym typeface="Helvetica Light"/>
              </a:rPr>
              <a:t>Dissemination actions </a:t>
            </a:r>
          </a:p>
          <a:p>
            <a:pPr rtl="0" latinLnBrk="1" hangingPunct="0"/>
            <a:r>
              <a:rPr lang="en-GB" sz="2600" b="1" dirty="0">
                <a:solidFill>
                  <a:srgbClr val="002060"/>
                </a:solidFill>
                <a:ea typeface="Verdana" panose="020B0604030504040204" pitchFamily="34" charset="0"/>
                <a:cs typeface="Verdana" panose="020B0604030504040204" pitchFamily="34" charset="0"/>
                <a:sym typeface="Helvetica Light"/>
              </a:rPr>
              <a:t>e.g. workshop/policy brief/online portfolio</a:t>
            </a:r>
            <a:endParaRPr lang="en-GB" sz="2600" dirty="0">
              <a:solidFill>
                <a:srgbClr val="002060"/>
              </a:solidFill>
              <a:ea typeface="Verdana" panose="020B0604030504040204" pitchFamily="34" charset="0"/>
              <a:cs typeface="Verdana" panose="020B0604030504040204" pitchFamily="34" charset="0"/>
              <a:sym typeface="Helvetica Light"/>
            </a:endParaRPr>
          </a:p>
        </p:txBody>
      </p:sp>
      <p:sp>
        <p:nvSpPr>
          <p:cNvPr id="8" name="Content Placeholder 3">
            <a:extLst>
              <a:ext uri="{FF2B5EF4-FFF2-40B4-BE49-F238E27FC236}">
                <a16:creationId xmlns:a16="http://schemas.microsoft.com/office/drawing/2014/main" id="{C1AEA5D8-CB74-36DD-C6C7-73A6DF76B2D3}"/>
              </a:ext>
            </a:extLst>
          </p:cNvPr>
          <p:cNvSpPr txBox="1">
            <a:spLocks/>
          </p:cNvSpPr>
          <p:nvPr/>
        </p:nvSpPr>
        <p:spPr>
          <a:xfrm>
            <a:off x="9262927" y="1823285"/>
            <a:ext cx="7992888" cy="59785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220446" indent="-220446" defTabSz="584229" eaLnBrk="1" hangingPunct="1">
              <a:spcBef>
                <a:spcPts val="1800"/>
              </a:spcBef>
              <a:buSzPct val="75000"/>
              <a:buFont typeface="Segoe UI" panose="020B0502040204020203" pitchFamily="34" charset="0"/>
              <a:buChar char="●"/>
              <a:defRPr sz="2400">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1pPr>
            <a:lvl2pPr marL="563363" indent="-220446" defTabSz="584229" eaLnBrk="1" hangingPunct="1">
              <a:spcBef>
                <a:spcPts val="1800"/>
              </a:spcBef>
              <a:buSzPct val="65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2pPr>
            <a:lvl3pPr marL="906281" indent="-220446" defTabSz="584229" eaLnBrk="1" hangingPunct="1">
              <a:spcBef>
                <a:spcPts val="1800"/>
              </a:spcBef>
              <a:buSzPct val="60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3pPr>
            <a:lvl4pPr marL="1249198" indent="-220446" defTabSz="584229" eaLnBrk="1" hangingPunct="1">
              <a:spcBef>
                <a:spcPts val="1800"/>
              </a:spcBef>
              <a:buSzPct val="55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4pPr>
            <a:lvl5pPr marL="1592114" indent="-220446" defTabSz="584229" eaLnBrk="1" hangingPunct="1">
              <a:spcBef>
                <a:spcPts val="1800"/>
              </a:spcBef>
              <a:buSzPct val="50000"/>
              <a:buFont typeface="Segoe UI" panose="020B0502040204020203" pitchFamily="34" charset="0"/>
              <a:buChar char="●"/>
              <a:defRPr>
                <a:solidFill>
                  <a:srgbClr val="3A3A3C"/>
                </a:solidFill>
                <a:latin typeface="Verdana" panose="020B0604030504040204" pitchFamily="34" charset="0"/>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lvl="1" algn="l"/>
            <a:endParaRPr lang="en-GB" sz="2800" b="1" dirty="0"/>
          </a:p>
        </p:txBody>
      </p:sp>
      <p:pic>
        <p:nvPicPr>
          <p:cNvPr id="9" name="Picture 8">
            <a:extLst>
              <a:ext uri="{FF2B5EF4-FFF2-40B4-BE49-F238E27FC236}">
                <a16:creationId xmlns:a16="http://schemas.microsoft.com/office/drawing/2014/main" id="{2738AB3B-4840-8457-A18F-F26A72B04E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3000" y="7477070"/>
            <a:ext cx="2487404" cy="628070"/>
          </a:xfrm>
          <a:prstGeom prst="rect">
            <a:avLst/>
          </a:prstGeom>
        </p:spPr>
      </p:pic>
      <p:sp>
        <p:nvSpPr>
          <p:cNvPr id="11" name="TextBox 10">
            <a:extLst>
              <a:ext uri="{FF2B5EF4-FFF2-40B4-BE49-F238E27FC236}">
                <a16:creationId xmlns:a16="http://schemas.microsoft.com/office/drawing/2014/main" id="{5669D199-A30D-CA58-7D70-3C90739B3742}"/>
              </a:ext>
            </a:extLst>
          </p:cNvPr>
          <p:cNvSpPr txBox="1"/>
          <p:nvPr/>
        </p:nvSpPr>
        <p:spPr>
          <a:xfrm>
            <a:off x="1181388" y="7112724"/>
            <a:ext cx="6123471" cy="1333698"/>
          </a:xfrm>
          <a:prstGeom prst="rect">
            <a:avLst/>
          </a:prstGeom>
          <a:noFill/>
          <a:ln w="12700" cap="flat">
            <a:solidFill>
              <a:srgbClr val="000154"/>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GB" sz="2400" b="1" dirty="0">
                <a:solidFill>
                  <a:srgbClr val="000154"/>
                </a:solidFill>
                <a:ea typeface="Verdana" panose="020B0604030504040204" pitchFamily="34" charset="0"/>
                <a:cs typeface="Segoe UI" panose="020B0502040204020203" pitchFamily="34" charset="0"/>
              </a:rPr>
              <a:t>Service providers: Experts in R&amp;I dissemination</a:t>
            </a:r>
          </a:p>
          <a:p>
            <a:pPr marL="0" marR="0" indent="0" algn="ctr" defTabSz="584200" rtl="0" fontAlgn="auto" latinLnBrk="1" hangingPunct="0">
              <a:lnSpc>
                <a:spcPct val="100000"/>
              </a:lnSpc>
              <a:spcBef>
                <a:spcPts val="0"/>
              </a:spcBef>
              <a:spcAft>
                <a:spcPts val="0"/>
              </a:spcAft>
              <a:buClrTx/>
              <a:buSzTx/>
              <a:buFontTx/>
              <a:buNone/>
              <a:tabLst/>
            </a:pPr>
            <a:endParaRPr lang="en-GB" sz="2800" b="1" dirty="0">
              <a:solidFill>
                <a:srgbClr val="000154"/>
              </a:solidFill>
              <a:ea typeface="Verdana" panose="020B0604030504040204" pitchFamily="34" charset="0"/>
              <a:cs typeface="Segoe UI" panose="020B0502040204020203" pitchFamily="34" charset="0"/>
            </a:endParaRPr>
          </a:p>
          <a:p>
            <a:pPr marL="0" marR="0" indent="0" algn="ctr" defTabSz="584200" rtl="0" fontAlgn="auto" latinLnBrk="1" hangingPunct="0">
              <a:lnSpc>
                <a:spcPct val="100000"/>
              </a:lnSpc>
              <a:spcBef>
                <a:spcPts val="0"/>
              </a:spcBef>
              <a:spcAft>
                <a:spcPts val="0"/>
              </a:spcAft>
              <a:buClrTx/>
              <a:buSzTx/>
              <a:buFontTx/>
              <a:buNone/>
              <a:tabLst/>
            </a:pPr>
            <a:endParaRPr lang="en-GB" sz="2800" b="1" dirty="0">
              <a:solidFill>
                <a:srgbClr val="000154"/>
              </a:solidFill>
              <a:ea typeface="Verdana" panose="020B0604030504040204" pitchFamily="34" charset="0"/>
              <a:cs typeface="Segoe UI" panose="020B0502040204020203" pitchFamily="34" charset="0"/>
            </a:endParaRPr>
          </a:p>
        </p:txBody>
      </p:sp>
      <p:pic>
        <p:nvPicPr>
          <p:cNvPr id="12" name="Picture 2" descr="Logo">
            <a:extLst>
              <a:ext uri="{FF2B5EF4-FFF2-40B4-BE49-F238E27FC236}">
                <a16:creationId xmlns:a16="http://schemas.microsoft.com/office/drawing/2014/main" id="{C35D2107-EEF0-D8B3-3763-ED3754F558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0653" y="7483609"/>
            <a:ext cx="3032471" cy="6984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B048F64-BA3A-A130-62D6-924E398D2952}"/>
              </a:ext>
            </a:extLst>
          </p:cNvPr>
          <p:cNvSpPr txBox="1"/>
          <p:nvPr/>
        </p:nvSpPr>
        <p:spPr>
          <a:xfrm>
            <a:off x="1262424" y="8059673"/>
            <a:ext cx="3131242" cy="3371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GB" sz="1600" dirty="0">
                <a:hlinkClick r:id="rId4"/>
              </a:rPr>
              <a:t>www.trust-itservices.com</a:t>
            </a:r>
            <a:r>
              <a:rPr lang="en-GB" sz="1600" dirty="0"/>
              <a:t> </a:t>
            </a:r>
          </a:p>
        </p:txBody>
      </p:sp>
      <p:sp>
        <p:nvSpPr>
          <p:cNvPr id="14" name="TextBox 13">
            <a:extLst>
              <a:ext uri="{FF2B5EF4-FFF2-40B4-BE49-F238E27FC236}">
                <a16:creationId xmlns:a16="http://schemas.microsoft.com/office/drawing/2014/main" id="{2B2CC252-735A-2770-9786-A89B3C132973}"/>
              </a:ext>
            </a:extLst>
          </p:cNvPr>
          <p:cNvSpPr txBox="1"/>
          <p:nvPr/>
        </p:nvSpPr>
        <p:spPr>
          <a:xfrm>
            <a:off x="4215094" y="8059673"/>
            <a:ext cx="3131242" cy="3371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GB" sz="1600" dirty="0">
                <a:hlinkClick r:id="rId5"/>
              </a:rPr>
              <a:t>www.icons.it</a:t>
            </a:r>
            <a:endParaRPr lang="en-GB" sz="1600" dirty="0"/>
          </a:p>
        </p:txBody>
      </p:sp>
    </p:spTree>
    <p:extLst>
      <p:ext uri="{BB962C8B-B14F-4D97-AF65-F5344CB8AC3E}">
        <p14:creationId xmlns:p14="http://schemas.microsoft.com/office/powerpoint/2010/main" val="24857153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5D55-AAF0-6821-36FF-5982DF31CA9B}"/>
              </a:ext>
            </a:extLst>
          </p:cNvPr>
          <p:cNvSpPr>
            <a:spLocks noGrp="1"/>
          </p:cNvSpPr>
          <p:nvPr>
            <p:ph type="title"/>
          </p:nvPr>
        </p:nvSpPr>
        <p:spPr>
          <a:xfrm>
            <a:off x="1109291" y="-19744"/>
            <a:ext cx="14800185" cy="1593057"/>
          </a:xfrm>
        </p:spPr>
        <p:txBody>
          <a:bodyPr>
            <a:normAutofit/>
          </a:bodyPr>
          <a:lstStyle/>
          <a:p>
            <a:r>
              <a:rPr lang="en-GB" dirty="0">
                <a:solidFill>
                  <a:srgbClr val="FF5E00"/>
                </a:solidFill>
                <a:latin typeface="+mn-lt"/>
              </a:rPr>
              <a:t>Three examples of how we have helped projects</a:t>
            </a:r>
          </a:p>
        </p:txBody>
      </p:sp>
      <p:sp>
        <p:nvSpPr>
          <p:cNvPr id="3" name="Slide Number Placeholder 2">
            <a:extLst>
              <a:ext uri="{FF2B5EF4-FFF2-40B4-BE49-F238E27FC236}">
                <a16:creationId xmlns:a16="http://schemas.microsoft.com/office/drawing/2014/main" id="{D8C50805-86DA-3757-A71D-C9E59A99F7D3}"/>
              </a:ext>
            </a:extLst>
          </p:cNvPr>
          <p:cNvSpPr>
            <a:spLocks noGrp="1"/>
          </p:cNvSpPr>
          <p:nvPr>
            <p:ph type="sldNum" sz="quarter" idx="2"/>
          </p:nvPr>
        </p:nvSpPr>
        <p:spPr/>
        <p:txBody>
          <a:bodyPr/>
          <a:lstStyle/>
          <a:p>
            <a:fld id="{86CB4B4D-7CA3-9044-876B-883B54F8677D}" type="slidenum">
              <a:rPr lang="it-IT" smtClean="0"/>
              <a:pPr/>
              <a:t>4</a:t>
            </a:fld>
            <a:endParaRPr lang="it-IT" dirty="0"/>
          </a:p>
        </p:txBody>
      </p:sp>
      <p:sp>
        <p:nvSpPr>
          <p:cNvPr id="4" name="Content Placeholder 3">
            <a:extLst>
              <a:ext uri="{FF2B5EF4-FFF2-40B4-BE49-F238E27FC236}">
                <a16:creationId xmlns:a16="http://schemas.microsoft.com/office/drawing/2014/main" id="{A08C6EF8-0FF5-8236-07DF-29287CDE7F39}"/>
              </a:ext>
            </a:extLst>
          </p:cNvPr>
          <p:cNvSpPr>
            <a:spLocks noGrp="1"/>
          </p:cNvSpPr>
          <p:nvPr>
            <p:ph sz="quarter" idx="10"/>
          </p:nvPr>
        </p:nvSpPr>
        <p:spPr>
          <a:xfrm>
            <a:off x="1037283" y="1348408"/>
            <a:ext cx="14800263" cy="7325981"/>
          </a:xfrm>
        </p:spPr>
        <p:txBody>
          <a:bodyPr>
            <a:normAutofit fontScale="92500" lnSpcReduction="20000"/>
          </a:bodyPr>
          <a:lstStyle/>
          <a:p>
            <a:pPr marL="0" indent="0">
              <a:buNone/>
            </a:pPr>
            <a:r>
              <a:rPr lang="en-IT" sz="3600" b="1" dirty="0">
                <a:solidFill>
                  <a:srgbClr val="000154"/>
                </a:solidFill>
                <a:latin typeface="+mn-lt"/>
              </a:rPr>
              <a:t>Cementing an existing network</a:t>
            </a:r>
          </a:p>
          <a:p>
            <a:r>
              <a:rPr lang="en-IT" sz="3200" dirty="0">
                <a:solidFill>
                  <a:srgbClr val="000154"/>
                </a:solidFill>
                <a:latin typeface="+mn-lt"/>
              </a:rPr>
              <a:t>Forest wood and construction</a:t>
            </a:r>
          </a:p>
          <a:p>
            <a:pPr>
              <a:buFont typeface="Wingdings" pitchFamily="2" charset="2"/>
              <a:buChar char="Ø"/>
            </a:pPr>
            <a:r>
              <a:rPr lang="en-IT" sz="2800" i="1" dirty="0">
                <a:solidFill>
                  <a:srgbClr val="000154"/>
                </a:solidFill>
                <a:latin typeface="+mn-lt"/>
              </a:rPr>
              <a:t>We are supporting the </a:t>
            </a:r>
            <a:r>
              <a:rPr lang="en-IT" sz="2800" b="1" i="1" dirty="0">
                <a:solidFill>
                  <a:srgbClr val="000154"/>
                </a:solidFill>
                <a:latin typeface="+mn-lt"/>
              </a:rPr>
              <a:t>clustering and collaboration of 18 projects</a:t>
            </a:r>
            <a:r>
              <a:rPr lang="en-IT" sz="2800" i="1" dirty="0">
                <a:solidFill>
                  <a:srgbClr val="000154"/>
                </a:solidFill>
                <a:latin typeface="+mn-lt"/>
              </a:rPr>
              <a:t>. However, for more effective implementation and dissemination of results, additional professional support is very welcome and, in fact, needed for </a:t>
            </a:r>
            <a:r>
              <a:rPr lang="en-IT" sz="2800" b="1" i="1" dirty="0">
                <a:solidFill>
                  <a:srgbClr val="000154"/>
                </a:solidFill>
                <a:latin typeface="+mn-lt"/>
              </a:rPr>
              <a:t>tangible scientific research results to successfully reach relevant and diverse target audiences</a:t>
            </a:r>
            <a:r>
              <a:rPr lang="en-IT" sz="2800" i="1" dirty="0">
                <a:solidFill>
                  <a:srgbClr val="000154"/>
                </a:solidFill>
                <a:latin typeface="+mn-lt"/>
              </a:rPr>
              <a:t>.</a:t>
            </a:r>
          </a:p>
          <a:p>
            <a:pPr marL="0" indent="0">
              <a:buNone/>
            </a:pPr>
            <a:r>
              <a:rPr lang="en-GB" sz="3600" b="1" dirty="0">
                <a:solidFill>
                  <a:srgbClr val="000154"/>
                </a:solidFill>
                <a:effectLst/>
                <a:latin typeface="+mn-lt"/>
              </a:rPr>
              <a:t>Targeting challenging stakeholders e.g. </a:t>
            </a:r>
            <a:r>
              <a:rPr lang="en-GB" sz="3600" b="1" dirty="0">
                <a:solidFill>
                  <a:srgbClr val="000154"/>
                </a:solidFill>
                <a:latin typeface="+mn-lt"/>
              </a:rPr>
              <a:t>adopters of results</a:t>
            </a:r>
            <a:endParaRPr lang="en-GB" sz="3600" b="1" dirty="0">
              <a:solidFill>
                <a:srgbClr val="000154"/>
              </a:solidFill>
              <a:effectLst/>
              <a:latin typeface="+mn-lt"/>
            </a:endParaRPr>
          </a:p>
          <a:p>
            <a:r>
              <a:rPr lang="en-GB" sz="3200" dirty="0">
                <a:solidFill>
                  <a:srgbClr val="000154"/>
                </a:solidFill>
                <a:effectLst/>
                <a:latin typeface="+mn-lt"/>
              </a:rPr>
              <a:t>Cybersecurity</a:t>
            </a:r>
          </a:p>
          <a:p>
            <a:pPr>
              <a:buFont typeface="Wingdings" panose="05000000000000000000" pitchFamily="2" charset="2"/>
              <a:buChar char="Ø"/>
            </a:pPr>
            <a:r>
              <a:rPr lang="en-GB" sz="2800" b="1" i="1" dirty="0">
                <a:solidFill>
                  <a:srgbClr val="000154"/>
                </a:solidFill>
                <a:latin typeface="+mn-lt"/>
              </a:rPr>
              <a:t>Identify and collaborate with other research activities </a:t>
            </a:r>
            <a:r>
              <a:rPr lang="en-GB" sz="2800" i="1" dirty="0">
                <a:solidFill>
                  <a:srgbClr val="000154"/>
                </a:solidFill>
                <a:latin typeface="+mn-lt"/>
              </a:rPr>
              <a:t>around our cybersecurity priorities. In particular, cyber-ranges, education and training, understanding the threat landscape</a:t>
            </a:r>
          </a:p>
          <a:p>
            <a:pPr marL="0" indent="0">
              <a:buNone/>
            </a:pPr>
            <a:r>
              <a:rPr lang="en-IT" sz="3600" b="1" dirty="0">
                <a:solidFill>
                  <a:srgbClr val="000154"/>
                </a:solidFill>
                <a:effectLst/>
                <a:latin typeface="+mn-lt"/>
                <a:ea typeface="Times New Roman" panose="02020603050405020304" pitchFamily="18" charset="0"/>
              </a:rPr>
              <a:t>Broadening horizons and networks</a:t>
            </a:r>
          </a:p>
          <a:p>
            <a:r>
              <a:rPr lang="en-IT" sz="3200" dirty="0">
                <a:solidFill>
                  <a:srgbClr val="000154"/>
                </a:solidFill>
                <a:latin typeface="+mn-lt"/>
              </a:rPr>
              <a:t>Climate change on Meditteranean ecosystems</a:t>
            </a:r>
            <a:endParaRPr lang="en-IT" sz="3200" dirty="0">
              <a:solidFill>
                <a:srgbClr val="000154"/>
              </a:solidFill>
              <a:effectLst/>
              <a:latin typeface="+mn-lt"/>
              <a:ea typeface="Times New Roman" panose="02020603050405020304" pitchFamily="18" charset="0"/>
            </a:endParaRPr>
          </a:p>
          <a:p>
            <a:pPr>
              <a:buFont typeface="Wingdings" panose="05000000000000000000" pitchFamily="2" charset="2"/>
              <a:buChar char="Ø"/>
            </a:pPr>
            <a:r>
              <a:rPr lang="en-GB" sz="2800" i="1" dirty="0">
                <a:solidFill>
                  <a:srgbClr val="000154"/>
                </a:solidFill>
                <a:latin typeface="+mn-lt"/>
              </a:rPr>
              <a:t>As a result of the </a:t>
            </a:r>
            <a:r>
              <a:rPr lang="en-GB" sz="2800" b="1" i="1" dirty="0">
                <a:solidFill>
                  <a:srgbClr val="000154"/>
                </a:solidFill>
                <a:latin typeface="+mn-lt"/>
              </a:rPr>
              <a:t>pandemic situation </a:t>
            </a:r>
            <a:r>
              <a:rPr lang="en-GB" sz="2800" i="1" dirty="0">
                <a:solidFill>
                  <a:srgbClr val="000154"/>
                </a:solidFill>
                <a:latin typeface="+mn-lt"/>
              </a:rPr>
              <a:t>many restrictions have prevent us from carrying out most of the dissemination activities that we planned to perform in the proposal of our project. Although we did our best to compensate for this by reaching citizens via social media or on line activities, we feel the HRB service could </a:t>
            </a:r>
            <a:r>
              <a:rPr lang="en-GB" sz="2800" b="1" i="1" dirty="0">
                <a:solidFill>
                  <a:srgbClr val="000154"/>
                </a:solidFill>
                <a:latin typeface="+mn-lt"/>
              </a:rPr>
              <a:t>help us reaching our goals of properly disseminate the results of our project</a:t>
            </a:r>
            <a:r>
              <a:rPr lang="en-GB" sz="2800" i="1" dirty="0">
                <a:solidFill>
                  <a:srgbClr val="000154"/>
                </a:solidFill>
                <a:latin typeface="+mn-lt"/>
              </a:rPr>
              <a:t>. </a:t>
            </a:r>
          </a:p>
          <a:p>
            <a:pPr marL="0" indent="0">
              <a:buNone/>
            </a:pPr>
            <a:endParaRPr lang="en-GB" sz="3200" i="1" dirty="0">
              <a:solidFill>
                <a:srgbClr val="000154"/>
              </a:solidFill>
              <a:latin typeface="VerdanaNormale"/>
            </a:endParaRPr>
          </a:p>
          <a:p>
            <a:endParaRPr lang="en-IT" sz="3200" i="1" dirty="0">
              <a:solidFill>
                <a:srgbClr val="1E2328"/>
              </a:solidFill>
              <a:latin typeface="VerdanaNormale"/>
            </a:endParaRPr>
          </a:p>
          <a:p>
            <a:endParaRPr lang="en-IT" sz="3200" i="1" dirty="0">
              <a:effectLst/>
              <a:latin typeface="Times New Roman" panose="02020603050405020304" pitchFamily="18" charset="0"/>
              <a:ea typeface="Times New Roman" panose="02020603050405020304" pitchFamily="18" charset="0"/>
            </a:endParaRPr>
          </a:p>
          <a:p>
            <a:endParaRPr lang="en-GB" dirty="0"/>
          </a:p>
        </p:txBody>
      </p:sp>
      <p:sp>
        <p:nvSpPr>
          <p:cNvPr id="5" name="Rectangle 4">
            <a:extLst>
              <a:ext uri="{FF2B5EF4-FFF2-40B4-BE49-F238E27FC236}">
                <a16:creationId xmlns:a16="http://schemas.microsoft.com/office/drawing/2014/main" id="{759E63C1-B524-93A3-FB48-FE03F2719F4B}"/>
              </a:ext>
            </a:extLst>
          </p:cNvPr>
          <p:cNvSpPr/>
          <p:nvPr/>
        </p:nvSpPr>
        <p:spPr>
          <a:xfrm>
            <a:off x="317203" y="8726323"/>
            <a:ext cx="16552394" cy="830997"/>
          </a:xfrm>
          <a:prstGeom prst="rect">
            <a:avLst/>
          </a:prstGeom>
          <a:solidFill>
            <a:schemeClr val="accent1">
              <a:lumMod val="20000"/>
              <a:lumOff val="80000"/>
            </a:schemeClr>
          </a:solidFill>
        </p:spPr>
        <p:txBody>
          <a:bodyPr wrap="square">
            <a:spAutoFit/>
          </a:bodyPr>
          <a:lstStyle/>
          <a:p>
            <a:r>
              <a:rPr lang="en-US" sz="2400" b="1" dirty="0">
                <a:solidFill>
                  <a:srgbClr val="002060"/>
                </a:solidFill>
                <a:ea typeface="Verdana" panose="020B0604030504040204" pitchFamily="34" charset="0"/>
                <a:cs typeface="Verdana" panose="020B0604030504040204" pitchFamily="34" charset="0"/>
              </a:rPr>
              <a:t>Extremely flexible and tailored approach to each applicant project(s).</a:t>
            </a:r>
          </a:p>
          <a:p>
            <a:r>
              <a:rPr lang="en-US" sz="2400" b="1" dirty="0">
                <a:solidFill>
                  <a:srgbClr val="002060"/>
                </a:solidFill>
                <a:ea typeface="Verdana" panose="020B0604030504040204" pitchFamily="34" charset="0"/>
                <a:cs typeface="Verdana" panose="020B0604030504040204" pitchFamily="34" charset="0"/>
              </a:rPr>
              <a:t>Real effort on our side to make the right connections and suggest the right activities.</a:t>
            </a:r>
          </a:p>
        </p:txBody>
      </p:sp>
    </p:spTree>
    <p:extLst>
      <p:ext uri="{BB962C8B-B14F-4D97-AF65-F5344CB8AC3E}">
        <p14:creationId xmlns:p14="http://schemas.microsoft.com/office/powerpoint/2010/main" val="37245863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C48F72-BC7D-C091-63F2-602E9CB4581F}"/>
              </a:ext>
            </a:extLst>
          </p:cNvPr>
          <p:cNvSpPr>
            <a:spLocks noGrp="1"/>
          </p:cNvSpPr>
          <p:nvPr>
            <p:ph type="sldNum" sz="quarter" idx="2"/>
          </p:nvPr>
        </p:nvSpPr>
        <p:spPr>
          <a:xfrm>
            <a:off x="16149517" y="8944196"/>
            <a:ext cx="720080" cy="476086"/>
          </a:xfrm>
          <a:prstGeom prst="rect">
            <a:avLst/>
          </a:prstGeom>
        </p:spPr>
        <p:txBody>
          <a:bodyPr/>
          <a:lstStyle>
            <a:lvl1pPr algn="ctr" defTabSz="584200">
              <a:defRPr sz="2000">
                <a:solidFill>
                  <a:srgbClr val="000154"/>
                </a:solidFill>
                <a:latin typeface="+mn-lt"/>
                <a:ea typeface="Verdana" panose="020B0604030504040204" pitchFamily="34" charset="0"/>
                <a:cs typeface="Segoe UI" panose="020B0502040204020203" pitchFamily="34" charset="0"/>
                <a:sym typeface="Calibri"/>
              </a:defRPr>
            </a:lvl1pPr>
            <a:lvl2pPr indent="228600" algn="ctr" defTabSz="584200">
              <a:defRPr sz="3600">
                <a:latin typeface="+mn-lt"/>
                <a:ea typeface="+mn-ea"/>
                <a:cs typeface="+mn-cs"/>
                <a:sym typeface="Calibri"/>
              </a:defRPr>
            </a:lvl2pPr>
            <a:lvl3pPr indent="457200" algn="ctr" defTabSz="584200">
              <a:defRPr sz="3600">
                <a:latin typeface="+mn-lt"/>
                <a:ea typeface="+mn-ea"/>
                <a:cs typeface="+mn-cs"/>
                <a:sym typeface="Calibri"/>
              </a:defRPr>
            </a:lvl3pPr>
            <a:lvl4pPr indent="685800" algn="ctr" defTabSz="584200">
              <a:defRPr sz="3600">
                <a:latin typeface="+mn-lt"/>
                <a:ea typeface="+mn-ea"/>
                <a:cs typeface="+mn-cs"/>
                <a:sym typeface="Calibri"/>
              </a:defRPr>
            </a:lvl4pPr>
            <a:lvl5pPr indent="914400" algn="ctr" defTabSz="584200">
              <a:defRPr sz="3600">
                <a:latin typeface="+mn-lt"/>
                <a:ea typeface="+mn-ea"/>
                <a:cs typeface="+mn-cs"/>
                <a:sym typeface="Calibri"/>
              </a:defRPr>
            </a:lvl5pPr>
            <a:lvl6pPr indent="1143000" algn="ctr" defTabSz="584200">
              <a:defRPr sz="3600">
                <a:latin typeface="+mn-lt"/>
                <a:ea typeface="+mn-ea"/>
                <a:cs typeface="+mn-cs"/>
                <a:sym typeface="Calibri"/>
              </a:defRPr>
            </a:lvl6pPr>
            <a:lvl7pPr indent="1371600" algn="ctr" defTabSz="584200">
              <a:defRPr sz="3600">
                <a:latin typeface="+mn-lt"/>
                <a:ea typeface="+mn-ea"/>
                <a:cs typeface="+mn-cs"/>
                <a:sym typeface="Calibri"/>
              </a:defRPr>
            </a:lvl7pPr>
            <a:lvl8pPr indent="1600200" algn="ctr" defTabSz="584200">
              <a:defRPr sz="3600">
                <a:latin typeface="+mn-lt"/>
                <a:ea typeface="+mn-ea"/>
                <a:cs typeface="+mn-cs"/>
                <a:sym typeface="Calibri"/>
              </a:defRPr>
            </a:lvl8pPr>
            <a:lvl9pPr indent="1828800" algn="ctr" defTabSz="584200">
              <a:defRPr sz="3600">
                <a:latin typeface="+mn-lt"/>
                <a:ea typeface="+mn-ea"/>
                <a:cs typeface="+mn-cs"/>
                <a:sym typeface="Calibri"/>
              </a:defRPr>
            </a:lvl9pPr>
          </a:lstStyle>
          <a:p>
            <a:fld id="{86CB4B4D-7CA3-9044-876B-883B54F8677D}" type="slidenum">
              <a:rPr lang="it-IT" smtClean="0"/>
              <a:pPr/>
              <a:t>5</a:t>
            </a:fld>
            <a:endParaRPr lang="it-IT" dirty="0"/>
          </a:p>
        </p:txBody>
      </p:sp>
      <p:sp>
        <p:nvSpPr>
          <p:cNvPr id="7" name="Text Placeholder 3">
            <a:extLst>
              <a:ext uri="{FF2B5EF4-FFF2-40B4-BE49-F238E27FC236}">
                <a16:creationId xmlns:a16="http://schemas.microsoft.com/office/drawing/2014/main" id="{4D7C61E6-5D11-2995-626C-7A8813C1F8C2}"/>
              </a:ext>
            </a:extLst>
          </p:cNvPr>
          <p:cNvSpPr>
            <a:spLocks noGrp="1"/>
          </p:cNvSpPr>
          <p:nvPr>
            <p:ph type="body" idx="1"/>
          </p:nvPr>
        </p:nvSpPr>
        <p:spPr>
          <a:xfrm>
            <a:off x="416568" y="2326328"/>
            <a:ext cx="5821285" cy="1671405"/>
          </a:xfrm>
        </p:spPr>
        <p:txBody>
          <a:bodyPr>
            <a:normAutofit/>
          </a:bodyPr>
          <a:lstStyle/>
          <a:p>
            <a:pPr marL="0" indent="0" algn="just">
              <a:buNone/>
            </a:pPr>
            <a:r>
              <a:rPr lang="it-IT" b="1" i="1" dirty="0">
                <a:solidFill>
                  <a:srgbClr val="000154"/>
                </a:solidFill>
                <a:latin typeface="Calibri" panose="020F0502020204030204" pitchFamily="34" charset="0"/>
                <a:cs typeface="Calibri" panose="020F0502020204030204" pitchFamily="34" charset="0"/>
              </a:rPr>
              <a:t>FOREST VALUE - </a:t>
            </a:r>
            <a:r>
              <a:rPr lang="it-IT" i="1" dirty="0" err="1">
                <a:solidFill>
                  <a:srgbClr val="000154"/>
                </a:solidFill>
                <a:latin typeface="Calibri" panose="020F0502020204030204" pitchFamily="34" charset="0"/>
                <a:cs typeface="Calibri" panose="020F0502020204030204" pitchFamily="34" charset="0"/>
              </a:rPr>
              <a:t>Promoting</a:t>
            </a:r>
            <a:r>
              <a:rPr lang="it-IT" i="1" dirty="0">
                <a:solidFill>
                  <a:srgbClr val="000154"/>
                </a:solidFill>
                <a:latin typeface="Calibri" panose="020F0502020204030204" pitchFamily="34" charset="0"/>
                <a:cs typeface="Calibri" panose="020F0502020204030204" pitchFamily="34" charset="0"/>
              </a:rPr>
              <a:t> </a:t>
            </a:r>
            <a:r>
              <a:rPr lang="it-IT" i="1" dirty="0" err="1">
                <a:solidFill>
                  <a:srgbClr val="000154"/>
                </a:solidFill>
                <a:latin typeface="Calibri" panose="020F0502020204030204" pitchFamily="34" charset="0"/>
                <a:cs typeface="Calibri" panose="020F0502020204030204" pitchFamily="34" charset="0"/>
              </a:rPr>
              <a:t>innovation</a:t>
            </a:r>
            <a:r>
              <a:rPr lang="it-IT" i="1" dirty="0">
                <a:solidFill>
                  <a:srgbClr val="000154"/>
                </a:solidFill>
                <a:latin typeface="Calibri" panose="020F0502020204030204" pitchFamily="34" charset="0"/>
                <a:cs typeface="Calibri" panose="020F0502020204030204" pitchFamily="34" charset="0"/>
              </a:rPr>
              <a:t> and </a:t>
            </a:r>
            <a:r>
              <a:rPr lang="it-IT" i="1" dirty="0" err="1">
                <a:solidFill>
                  <a:srgbClr val="000154"/>
                </a:solidFill>
                <a:latin typeface="Calibri" panose="020F0502020204030204" pitchFamily="34" charset="0"/>
                <a:cs typeface="Calibri" panose="020F0502020204030204" pitchFamily="34" charset="0"/>
              </a:rPr>
              <a:t>competitiveness</a:t>
            </a:r>
            <a:r>
              <a:rPr lang="it-IT" i="1" dirty="0">
                <a:solidFill>
                  <a:srgbClr val="000154"/>
                </a:solidFill>
                <a:latin typeface="Calibri" panose="020F0502020204030204" pitchFamily="34" charset="0"/>
                <a:cs typeface="Calibri" panose="020F0502020204030204" pitchFamily="34" charset="0"/>
              </a:rPr>
              <a:t> to </a:t>
            </a:r>
            <a:r>
              <a:rPr lang="it-IT" i="1" dirty="0" err="1">
                <a:solidFill>
                  <a:srgbClr val="000154"/>
                </a:solidFill>
                <a:latin typeface="Calibri" panose="020F0502020204030204" pitchFamily="34" charset="0"/>
                <a:cs typeface="Calibri" panose="020F0502020204030204" pitchFamily="34" charset="0"/>
              </a:rPr>
              <a:t>transform</a:t>
            </a:r>
            <a:r>
              <a:rPr lang="it-IT" i="1" dirty="0">
                <a:solidFill>
                  <a:srgbClr val="000154"/>
                </a:solidFill>
                <a:latin typeface="Calibri" panose="020F0502020204030204" pitchFamily="34" charset="0"/>
                <a:cs typeface="Calibri" panose="020F0502020204030204" pitchFamily="34" charset="0"/>
              </a:rPr>
              <a:t> from a </a:t>
            </a:r>
            <a:r>
              <a:rPr lang="it-IT" i="1" dirty="0" err="1">
                <a:solidFill>
                  <a:srgbClr val="000154"/>
                </a:solidFill>
                <a:latin typeface="Calibri" panose="020F0502020204030204" pitchFamily="34" charset="0"/>
                <a:cs typeface="Calibri" panose="020F0502020204030204" pitchFamily="34" charset="0"/>
              </a:rPr>
              <a:t>resource</a:t>
            </a:r>
            <a:r>
              <a:rPr lang="it-IT" i="1" dirty="0">
                <a:solidFill>
                  <a:srgbClr val="000154"/>
                </a:solidFill>
                <a:latin typeface="Calibri" panose="020F0502020204030204" pitchFamily="34" charset="0"/>
                <a:cs typeface="Calibri" panose="020F0502020204030204" pitchFamily="34" charset="0"/>
              </a:rPr>
              <a:t>-intensive to a knowledge-intensive, </a:t>
            </a:r>
            <a:r>
              <a:rPr lang="it-IT" i="1" dirty="0" err="1">
                <a:solidFill>
                  <a:srgbClr val="000154"/>
                </a:solidFill>
                <a:latin typeface="Calibri" panose="020F0502020204030204" pitchFamily="34" charset="0"/>
                <a:cs typeface="Calibri" panose="020F0502020204030204" pitchFamily="34" charset="0"/>
              </a:rPr>
              <a:t>productive</a:t>
            </a:r>
            <a:r>
              <a:rPr lang="it-IT" i="1" dirty="0">
                <a:solidFill>
                  <a:srgbClr val="000154"/>
                </a:solidFill>
                <a:latin typeface="Calibri" panose="020F0502020204030204" pitchFamily="34" charset="0"/>
                <a:cs typeface="Calibri" panose="020F0502020204030204" pitchFamily="34" charset="0"/>
              </a:rPr>
              <a:t>, </a:t>
            </a:r>
            <a:r>
              <a:rPr lang="it-IT" i="1" dirty="0" err="1">
                <a:solidFill>
                  <a:srgbClr val="000154"/>
                </a:solidFill>
                <a:latin typeface="Calibri" panose="020F0502020204030204" pitchFamily="34" charset="0"/>
                <a:cs typeface="Calibri" panose="020F0502020204030204" pitchFamily="34" charset="0"/>
              </a:rPr>
              <a:t>resource-efficient</a:t>
            </a:r>
            <a:r>
              <a:rPr lang="it-IT" i="1" dirty="0">
                <a:solidFill>
                  <a:srgbClr val="000154"/>
                </a:solidFill>
                <a:latin typeface="Calibri" panose="020F0502020204030204" pitchFamily="34" charset="0"/>
                <a:cs typeface="Calibri" panose="020F0502020204030204" pitchFamily="34" charset="0"/>
              </a:rPr>
              <a:t> and </a:t>
            </a:r>
            <a:r>
              <a:rPr lang="it-IT" i="1" dirty="0" err="1">
                <a:solidFill>
                  <a:srgbClr val="000154"/>
                </a:solidFill>
                <a:latin typeface="Calibri" panose="020F0502020204030204" pitchFamily="34" charset="0"/>
                <a:cs typeface="Calibri" panose="020F0502020204030204" pitchFamily="34" charset="0"/>
              </a:rPr>
              <a:t>resilient</a:t>
            </a:r>
            <a:r>
              <a:rPr lang="it-IT" i="1" dirty="0">
                <a:solidFill>
                  <a:srgbClr val="000154"/>
                </a:solidFill>
                <a:latin typeface="Calibri" panose="020F0502020204030204" pitchFamily="34" charset="0"/>
                <a:cs typeface="Calibri" panose="020F0502020204030204" pitchFamily="34" charset="0"/>
              </a:rPr>
              <a:t> </a:t>
            </a:r>
            <a:r>
              <a:rPr lang="it-IT" i="1" dirty="0" err="1">
                <a:solidFill>
                  <a:srgbClr val="000154"/>
                </a:solidFill>
                <a:latin typeface="Calibri" panose="020F0502020204030204" pitchFamily="34" charset="0"/>
                <a:cs typeface="Calibri" panose="020F0502020204030204" pitchFamily="34" charset="0"/>
              </a:rPr>
              <a:t>sector</a:t>
            </a:r>
            <a:r>
              <a:rPr lang="it-IT" i="1" dirty="0">
                <a:solidFill>
                  <a:srgbClr val="000154"/>
                </a:solidFill>
                <a:latin typeface="Calibri" panose="020F0502020204030204" pitchFamily="34" charset="0"/>
                <a:cs typeface="Calibri" panose="020F0502020204030204" pitchFamily="34" charset="0"/>
              </a:rPr>
              <a:t>.</a:t>
            </a:r>
            <a:r>
              <a:rPr lang="en-IT" i="1" dirty="0">
                <a:solidFill>
                  <a:srgbClr val="000154"/>
                </a:solidFill>
                <a:latin typeface="Calibri" panose="020F0502020204030204" pitchFamily="34" charset="0"/>
                <a:cs typeface="Calibri" panose="020F0502020204030204" pitchFamily="34" charset="0"/>
              </a:rPr>
              <a:t> </a:t>
            </a:r>
            <a:endParaRPr lang="en-GB" i="1" dirty="0">
              <a:solidFill>
                <a:srgbClr val="000154"/>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E7A5D375-901C-ED61-FAA0-806709C35936}"/>
              </a:ext>
            </a:extLst>
          </p:cNvPr>
          <p:cNvSpPr/>
          <p:nvPr/>
        </p:nvSpPr>
        <p:spPr>
          <a:xfrm>
            <a:off x="0" y="8544131"/>
            <a:ext cx="5180148" cy="1013189"/>
          </a:xfrm>
          <a:prstGeom prst="rect">
            <a:avLst/>
          </a:prstGeom>
          <a:solidFill>
            <a:schemeClr val="bg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7" name="Text Placeholder 3">
            <a:extLst>
              <a:ext uri="{FF2B5EF4-FFF2-40B4-BE49-F238E27FC236}">
                <a16:creationId xmlns:a16="http://schemas.microsoft.com/office/drawing/2014/main" id="{74784EAC-1C13-9A87-1FB5-B81A2AB72A2D}"/>
              </a:ext>
            </a:extLst>
          </p:cNvPr>
          <p:cNvSpPr txBox="1">
            <a:spLocks/>
          </p:cNvSpPr>
          <p:nvPr/>
        </p:nvSpPr>
        <p:spPr>
          <a:xfrm>
            <a:off x="1272684" y="4084712"/>
            <a:ext cx="4463468" cy="12156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it-IT" sz="2200" dirty="0">
                <a:solidFill>
                  <a:srgbClr val="000154"/>
                </a:solidFill>
              </a:rPr>
              <a:t>ERA-NET </a:t>
            </a:r>
            <a:r>
              <a:rPr lang="it-IT" sz="2200" dirty="0" err="1">
                <a:solidFill>
                  <a:srgbClr val="000154"/>
                </a:solidFill>
              </a:rPr>
              <a:t>Cofund</a:t>
            </a:r>
            <a:r>
              <a:rPr lang="it-IT" sz="2200" dirty="0">
                <a:solidFill>
                  <a:srgbClr val="000154"/>
                </a:solidFill>
              </a:rPr>
              <a:t> Action</a:t>
            </a:r>
            <a:r>
              <a:rPr lang="en-IT" sz="2200" dirty="0">
                <a:solidFill>
                  <a:srgbClr val="000154"/>
                </a:solidFill>
              </a:rPr>
              <a:t> </a:t>
            </a:r>
            <a:endParaRPr lang="pt-BR" sz="2200" dirty="0">
              <a:solidFill>
                <a:srgbClr val="000154"/>
              </a:solidFill>
            </a:endParaRPr>
          </a:p>
        </p:txBody>
      </p:sp>
      <p:pic>
        <p:nvPicPr>
          <p:cNvPr id="29" name="Graphic 28" descr="Building with solid fill">
            <a:extLst>
              <a:ext uri="{FF2B5EF4-FFF2-40B4-BE49-F238E27FC236}">
                <a16:creationId xmlns:a16="http://schemas.microsoft.com/office/drawing/2014/main" id="{16AAABCD-A962-BE8E-F058-9BCF3B8815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7467" y="5973752"/>
            <a:ext cx="574703" cy="574703"/>
          </a:xfrm>
          <a:prstGeom prst="rect">
            <a:avLst/>
          </a:prstGeom>
        </p:spPr>
      </p:pic>
      <p:sp>
        <p:nvSpPr>
          <p:cNvPr id="30" name="Text Placeholder 3">
            <a:extLst>
              <a:ext uri="{FF2B5EF4-FFF2-40B4-BE49-F238E27FC236}">
                <a16:creationId xmlns:a16="http://schemas.microsoft.com/office/drawing/2014/main" id="{D2593A45-D493-2572-9AD5-3B05F00A6039}"/>
              </a:ext>
            </a:extLst>
          </p:cNvPr>
          <p:cNvSpPr txBox="1">
            <a:spLocks/>
          </p:cNvSpPr>
          <p:nvPr/>
        </p:nvSpPr>
        <p:spPr>
          <a:xfrm>
            <a:off x="1233275" y="8765232"/>
            <a:ext cx="5091243" cy="57470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pt-BR" sz="2200" dirty="0">
                <a:solidFill>
                  <a:srgbClr val="FF5E00"/>
                </a:solidFill>
              </a:rPr>
              <a:t>www.forestvalue.org</a:t>
            </a:r>
            <a:endParaRPr lang="en-GB" sz="2200" dirty="0">
              <a:solidFill>
                <a:srgbClr val="FF5E00"/>
              </a:solidFill>
            </a:endParaRPr>
          </a:p>
        </p:txBody>
      </p:sp>
      <p:sp>
        <p:nvSpPr>
          <p:cNvPr id="33" name="Text Placeholder 3">
            <a:extLst>
              <a:ext uri="{FF2B5EF4-FFF2-40B4-BE49-F238E27FC236}">
                <a16:creationId xmlns:a16="http://schemas.microsoft.com/office/drawing/2014/main" id="{E51DC067-6BCC-E135-D4B8-6C75A685F07E}"/>
              </a:ext>
            </a:extLst>
          </p:cNvPr>
          <p:cNvSpPr txBox="1">
            <a:spLocks/>
          </p:cNvSpPr>
          <p:nvPr/>
        </p:nvSpPr>
        <p:spPr>
          <a:xfrm>
            <a:off x="1272684" y="5894596"/>
            <a:ext cx="4463468" cy="7587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it-IT" dirty="0" err="1">
                <a:solidFill>
                  <a:srgbClr val="000154"/>
                </a:solidFill>
              </a:rPr>
              <a:t>Ministry</a:t>
            </a:r>
            <a:r>
              <a:rPr lang="it-IT" dirty="0">
                <a:solidFill>
                  <a:srgbClr val="000154"/>
                </a:solidFill>
              </a:rPr>
              <a:t> of </a:t>
            </a:r>
            <a:r>
              <a:rPr lang="it-IT" dirty="0" err="1">
                <a:solidFill>
                  <a:srgbClr val="000154"/>
                </a:solidFill>
              </a:rPr>
              <a:t>Agriculture</a:t>
            </a:r>
            <a:r>
              <a:rPr lang="it-IT" dirty="0">
                <a:solidFill>
                  <a:srgbClr val="000154"/>
                </a:solidFill>
              </a:rPr>
              <a:t> and </a:t>
            </a:r>
            <a:r>
              <a:rPr lang="it-IT" dirty="0" err="1">
                <a:solidFill>
                  <a:srgbClr val="000154"/>
                </a:solidFill>
              </a:rPr>
              <a:t>Forestry</a:t>
            </a:r>
            <a:r>
              <a:rPr lang="it-IT" dirty="0">
                <a:solidFill>
                  <a:srgbClr val="000154"/>
                </a:solidFill>
              </a:rPr>
              <a:t> of </a:t>
            </a:r>
            <a:r>
              <a:rPr lang="it-IT" dirty="0" err="1">
                <a:solidFill>
                  <a:srgbClr val="000154"/>
                </a:solidFill>
              </a:rPr>
              <a:t>Finland</a:t>
            </a:r>
            <a:endParaRPr lang="en-GB" dirty="0">
              <a:solidFill>
                <a:srgbClr val="000154"/>
              </a:solidFill>
            </a:endParaRPr>
          </a:p>
        </p:txBody>
      </p:sp>
      <p:sp>
        <p:nvSpPr>
          <p:cNvPr id="34" name="Text Placeholder 3">
            <a:extLst>
              <a:ext uri="{FF2B5EF4-FFF2-40B4-BE49-F238E27FC236}">
                <a16:creationId xmlns:a16="http://schemas.microsoft.com/office/drawing/2014/main" id="{D10994CD-EA74-B2E5-79FB-099269CAE1EE}"/>
              </a:ext>
            </a:extLst>
          </p:cNvPr>
          <p:cNvSpPr txBox="1">
            <a:spLocks/>
          </p:cNvSpPr>
          <p:nvPr/>
        </p:nvSpPr>
        <p:spPr>
          <a:xfrm>
            <a:off x="1272684" y="4733488"/>
            <a:ext cx="4463468" cy="5311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200" dirty="0">
                <a:solidFill>
                  <a:srgbClr val="000154"/>
                </a:solidFill>
              </a:rPr>
              <a:t>PDESA, PDESB</a:t>
            </a:r>
            <a:endParaRPr lang="es-ES" sz="2200" dirty="0">
              <a:solidFill>
                <a:srgbClr val="000154"/>
              </a:solidFill>
            </a:endParaRPr>
          </a:p>
        </p:txBody>
      </p:sp>
      <p:pic>
        <p:nvPicPr>
          <p:cNvPr id="10" name="Graphic 9" descr="World with solid fill">
            <a:extLst>
              <a:ext uri="{FF2B5EF4-FFF2-40B4-BE49-F238E27FC236}">
                <a16:creationId xmlns:a16="http://schemas.microsoft.com/office/drawing/2014/main" id="{64FDF910-86ED-6EDD-FEFD-1D08E60C4E9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3195" y="8765232"/>
            <a:ext cx="435263" cy="435263"/>
          </a:xfrm>
          <a:prstGeom prst="rect">
            <a:avLst/>
          </a:prstGeom>
        </p:spPr>
      </p:pic>
      <p:sp>
        <p:nvSpPr>
          <p:cNvPr id="15" name="Text Placeholder 3">
            <a:extLst>
              <a:ext uri="{FF2B5EF4-FFF2-40B4-BE49-F238E27FC236}">
                <a16:creationId xmlns:a16="http://schemas.microsoft.com/office/drawing/2014/main" id="{AD999F9E-2EB7-E30E-2943-99D594C410B6}"/>
              </a:ext>
            </a:extLst>
          </p:cNvPr>
          <p:cNvSpPr txBox="1">
            <a:spLocks/>
          </p:cNvSpPr>
          <p:nvPr/>
        </p:nvSpPr>
        <p:spPr>
          <a:xfrm>
            <a:off x="7276827" y="1055960"/>
            <a:ext cx="7856819" cy="457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US" b="1" dirty="0">
                <a:solidFill>
                  <a:srgbClr val="000154"/>
                </a:solidFill>
              </a:rPr>
              <a:t>AT A GLANCE</a:t>
            </a:r>
            <a:endParaRPr lang="en-GB" b="1" dirty="0">
              <a:solidFill>
                <a:srgbClr val="000154"/>
              </a:solidFill>
            </a:endParaRPr>
          </a:p>
        </p:txBody>
      </p:sp>
      <p:grpSp>
        <p:nvGrpSpPr>
          <p:cNvPr id="47" name="Group 46">
            <a:extLst>
              <a:ext uri="{FF2B5EF4-FFF2-40B4-BE49-F238E27FC236}">
                <a16:creationId xmlns:a16="http://schemas.microsoft.com/office/drawing/2014/main" id="{338EF77D-57DC-BBD3-7EC1-1EA9F0EC7EC7}"/>
              </a:ext>
            </a:extLst>
          </p:cNvPr>
          <p:cNvGrpSpPr/>
          <p:nvPr/>
        </p:nvGrpSpPr>
        <p:grpSpPr>
          <a:xfrm>
            <a:off x="7276827" y="2053492"/>
            <a:ext cx="9294278" cy="1053716"/>
            <a:chOff x="7276827" y="2660240"/>
            <a:chExt cx="9294278" cy="1053716"/>
          </a:xfrm>
        </p:grpSpPr>
        <p:sp>
          <p:nvSpPr>
            <p:cNvPr id="8" name="Text Placeholder 3">
              <a:extLst>
                <a:ext uri="{FF2B5EF4-FFF2-40B4-BE49-F238E27FC236}">
                  <a16:creationId xmlns:a16="http://schemas.microsoft.com/office/drawing/2014/main" id="{EF7D01DA-7800-4C03-23DF-863212C0297F}"/>
                </a:ext>
              </a:extLst>
            </p:cNvPr>
            <p:cNvSpPr txBox="1">
              <a:spLocks/>
            </p:cNvSpPr>
            <p:nvPr/>
          </p:nvSpPr>
          <p:spPr>
            <a:xfrm>
              <a:off x="7878043" y="2660240"/>
              <a:ext cx="8693062" cy="10537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just">
                <a:spcBef>
                  <a:spcPts val="600"/>
                </a:spcBef>
                <a:spcAft>
                  <a:spcPts val="600"/>
                </a:spcAft>
                <a:buNone/>
              </a:pPr>
              <a:r>
                <a:rPr lang="en-US" dirty="0">
                  <a:solidFill>
                    <a:srgbClr val="000154"/>
                  </a:solidFill>
                </a:rPr>
                <a:t>Mapping of KERS, identification of stakeholders, joint video &amp; flyer, catalogue webpage and policy brief development</a:t>
              </a:r>
            </a:p>
            <a:p>
              <a:pPr marL="0" indent="0" algn="just">
                <a:spcBef>
                  <a:spcPts val="600"/>
                </a:spcBef>
                <a:spcAft>
                  <a:spcPts val="600"/>
                </a:spcAft>
                <a:buNone/>
              </a:pPr>
              <a:endParaRPr lang="en-IT" dirty="0">
                <a:solidFill>
                  <a:srgbClr val="000154"/>
                </a:solidFill>
              </a:endParaRPr>
            </a:p>
          </p:txBody>
        </p:sp>
        <p:pic>
          <p:nvPicPr>
            <p:cNvPr id="17" name="Graphic 16" descr="Chevron arrows with solid fill">
              <a:extLst>
                <a:ext uri="{FF2B5EF4-FFF2-40B4-BE49-F238E27FC236}">
                  <a16:creationId xmlns:a16="http://schemas.microsoft.com/office/drawing/2014/main" id="{EEA6526D-6AEA-DBFA-2890-E17459CBF99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276827" y="2727197"/>
              <a:ext cx="457200" cy="457200"/>
            </a:xfrm>
            <a:prstGeom prst="rect">
              <a:avLst/>
            </a:prstGeom>
          </p:spPr>
        </p:pic>
      </p:grpSp>
      <p:grpSp>
        <p:nvGrpSpPr>
          <p:cNvPr id="28" name="Group 27">
            <a:extLst>
              <a:ext uri="{FF2B5EF4-FFF2-40B4-BE49-F238E27FC236}">
                <a16:creationId xmlns:a16="http://schemas.microsoft.com/office/drawing/2014/main" id="{895A1DDC-DB09-35D7-97FF-CEE43B7947EB}"/>
              </a:ext>
            </a:extLst>
          </p:cNvPr>
          <p:cNvGrpSpPr/>
          <p:nvPr/>
        </p:nvGrpSpPr>
        <p:grpSpPr>
          <a:xfrm>
            <a:off x="7276827" y="2883610"/>
            <a:ext cx="9294278" cy="1785485"/>
            <a:chOff x="7276827" y="3662042"/>
            <a:chExt cx="9294278" cy="1785485"/>
          </a:xfrm>
        </p:grpSpPr>
        <p:pic>
          <p:nvPicPr>
            <p:cNvPr id="18" name="Graphic 17" descr="Chevron arrows with solid fill">
              <a:extLst>
                <a:ext uri="{FF2B5EF4-FFF2-40B4-BE49-F238E27FC236}">
                  <a16:creationId xmlns:a16="http://schemas.microsoft.com/office/drawing/2014/main" id="{2CF1E479-B9DD-DBD5-1FD5-51914D7423E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276827" y="3662042"/>
              <a:ext cx="457200" cy="457200"/>
            </a:xfrm>
            <a:prstGeom prst="rect">
              <a:avLst/>
            </a:prstGeom>
          </p:spPr>
        </p:pic>
        <p:sp>
          <p:nvSpPr>
            <p:cNvPr id="35" name="Text Placeholder 3">
              <a:extLst>
                <a:ext uri="{FF2B5EF4-FFF2-40B4-BE49-F238E27FC236}">
                  <a16:creationId xmlns:a16="http://schemas.microsoft.com/office/drawing/2014/main" id="{174028FF-3F6D-FCF4-A8A0-8C9AF9344740}"/>
                </a:ext>
              </a:extLst>
            </p:cNvPr>
            <p:cNvSpPr txBox="1">
              <a:spLocks/>
            </p:cNvSpPr>
            <p:nvPr/>
          </p:nvSpPr>
          <p:spPr>
            <a:xfrm>
              <a:off x="7878043" y="4393811"/>
              <a:ext cx="8693062" cy="10537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None/>
              </a:pPr>
              <a:r>
                <a:rPr lang="en-US" dirty="0">
                  <a:solidFill>
                    <a:srgbClr val="000154"/>
                  </a:solidFill>
                </a:rPr>
                <a:t>PG now has a unified policy position summarized in an easily understandable reference document</a:t>
              </a:r>
            </a:p>
          </p:txBody>
        </p:sp>
      </p:grpSp>
      <p:grpSp>
        <p:nvGrpSpPr>
          <p:cNvPr id="41" name="Group 40">
            <a:extLst>
              <a:ext uri="{FF2B5EF4-FFF2-40B4-BE49-F238E27FC236}">
                <a16:creationId xmlns:a16="http://schemas.microsoft.com/office/drawing/2014/main" id="{A5379FB9-F9E3-5064-3AEA-AD5A18F8265D}"/>
              </a:ext>
            </a:extLst>
          </p:cNvPr>
          <p:cNvGrpSpPr/>
          <p:nvPr/>
        </p:nvGrpSpPr>
        <p:grpSpPr>
          <a:xfrm>
            <a:off x="7289677" y="2859858"/>
            <a:ext cx="9307977" cy="1264605"/>
            <a:chOff x="7289677" y="3084355"/>
            <a:chExt cx="9307977" cy="1264605"/>
          </a:xfrm>
        </p:grpSpPr>
        <p:pic>
          <p:nvPicPr>
            <p:cNvPr id="19" name="Graphic 18" descr="Chevron arrows with solid fill">
              <a:extLst>
                <a:ext uri="{FF2B5EF4-FFF2-40B4-BE49-F238E27FC236}">
                  <a16:creationId xmlns:a16="http://schemas.microsoft.com/office/drawing/2014/main" id="{E2730316-0804-3727-114C-D38ED43E306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289677" y="3891760"/>
              <a:ext cx="457200" cy="457200"/>
            </a:xfrm>
            <a:prstGeom prst="rect">
              <a:avLst/>
            </a:prstGeom>
          </p:spPr>
        </p:pic>
        <p:sp>
          <p:nvSpPr>
            <p:cNvPr id="36" name="Text Placeholder 3">
              <a:extLst>
                <a:ext uri="{FF2B5EF4-FFF2-40B4-BE49-F238E27FC236}">
                  <a16:creationId xmlns:a16="http://schemas.microsoft.com/office/drawing/2014/main" id="{5568C8F6-A8F3-7337-A223-19AA0EE76313}"/>
                </a:ext>
              </a:extLst>
            </p:cNvPr>
            <p:cNvSpPr txBox="1">
              <a:spLocks/>
            </p:cNvSpPr>
            <p:nvPr/>
          </p:nvSpPr>
          <p:spPr>
            <a:xfrm>
              <a:off x="7904592" y="3084355"/>
              <a:ext cx="8693062" cy="8061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None/>
              </a:pPr>
              <a:r>
                <a:rPr lang="en-US" dirty="0">
                  <a:solidFill>
                    <a:srgbClr val="000154"/>
                  </a:solidFill>
                </a:rPr>
                <a:t>A catalogue of the PG’s key results (59 in total) now exists online with short descriptions, relevant links, and contact points</a:t>
              </a:r>
            </a:p>
            <a:p>
              <a:pPr marL="0" indent="0" algn="l">
                <a:buNone/>
              </a:pPr>
              <a:endParaRPr lang="en-GB" dirty="0">
                <a:solidFill>
                  <a:srgbClr val="000154"/>
                </a:solidFill>
              </a:endParaRPr>
            </a:p>
          </p:txBody>
        </p:sp>
      </p:grpSp>
      <p:sp>
        <p:nvSpPr>
          <p:cNvPr id="48" name="Text Placeholder 3">
            <a:extLst>
              <a:ext uri="{FF2B5EF4-FFF2-40B4-BE49-F238E27FC236}">
                <a16:creationId xmlns:a16="http://schemas.microsoft.com/office/drawing/2014/main" id="{5A5912C7-B99E-BC7A-EAE4-214877442272}"/>
              </a:ext>
            </a:extLst>
          </p:cNvPr>
          <p:cNvSpPr txBox="1">
            <a:spLocks/>
          </p:cNvSpPr>
          <p:nvPr/>
        </p:nvSpPr>
        <p:spPr>
          <a:xfrm>
            <a:off x="7291441" y="1478819"/>
            <a:ext cx="9279664" cy="14197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800" i="1" dirty="0">
                <a:solidFill>
                  <a:srgbClr val="000154"/>
                </a:solidFill>
              </a:rPr>
              <a:t>Project Group: 18 projects clustered</a:t>
            </a:r>
          </a:p>
        </p:txBody>
      </p:sp>
      <p:sp>
        <p:nvSpPr>
          <p:cNvPr id="49" name="Text Placeholder 3">
            <a:extLst>
              <a:ext uri="{FF2B5EF4-FFF2-40B4-BE49-F238E27FC236}">
                <a16:creationId xmlns:a16="http://schemas.microsoft.com/office/drawing/2014/main" id="{A2B43A58-D30F-1461-7BEA-3E1DF56C2666}"/>
              </a:ext>
            </a:extLst>
          </p:cNvPr>
          <p:cNvSpPr txBox="1">
            <a:spLocks/>
          </p:cNvSpPr>
          <p:nvPr/>
        </p:nvSpPr>
        <p:spPr>
          <a:xfrm>
            <a:off x="1233275" y="6772767"/>
            <a:ext cx="4463468" cy="8435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it-IT" sz="2200">
                <a:solidFill>
                  <a:srgbClr val="000154"/>
                </a:solidFill>
              </a:rPr>
              <a:t>Mika Kallio</a:t>
            </a:r>
            <a:r>
              <a:rPr lang="it-IT" sz="2200" dirty="0">
                <a:solidFill>
                  <a:srgbClr val="000154"/>
                </a:solidFill>
              </a:rPr>
              <a:t>,</a:t>
            </a:r>
            <a:r>
              <a:rPr lang="it-IT" sz="2200">
                <a:solidFill>
                  <a:srgbClr val="000154"/>
                </a:solidFill>
              </a:rPr>
              <a:t> </a:t>
            </a:r>
            <a:r>
              <a:rPr lang="it-IT" sz="2200" dirty="0" err="1">
                <a:solidFill>
                  <a:srgbClr val="000154"/>
                </a:solidFill>
              </a:rPr>
              <a:t>Ministry</a:t>
            </a:r>
            <a:r>
              <a:rPr lang="it-IT" sz="2200" dirty="0">
                <a:solidFill>
                  <a:srgbClr val="000154"/>
                </a:solidFill>
              </a:rPr>
              <a:t> of </a:t>
            </a:r>
            <a:r>
              <a:rPr lang="it-IT" sz="2200" dirty="0" err="1">
                <a:solidFill>
                  <a:srgbClr val="000154"/>
                </a:solidFill>
              </a:rPr>
              <a:t>Agriculture</a:t>
            </a:r>
            <a:r>
              <a:rPr lang="it-IT" sz="2200" dirty="0">
                <a:solidFill>
                  <a:srgbClr val="000154"/>
                </a:solidFill>
              </a:rPr>
              <a:t> and </a:t>
            </a:r>
            <a:r>
              <a:rPr lang="it-IT" sz="2200" dirty="0" err="1">
                <a:solidFill>
                  <a:srgbClr val="000154"/>
                </a:solidFill>
              </a:rPr>
              <a:t>Forestry</a:t>
            </a:r>
            <a:r>
              <a:rPr lang="it-IT" sz="2200" dirty="0">
                <a:solidFill>
                  <a:srgbClr val="000154"/>
                </a:solidFill>
              </a:rPr>
              <a:t> of </a:t>
            </a:r>
            <a:r>
              <a:rPr lang="it-IT" sz="2200" dirty="0" err="1">
                <a:solidFill>
                  <a:srgbClr val="000154"/>
                </a:solidFill>
              </a:rPr>
              <a:t>Finland</a:t>
            </a:r>
            <a:r>
              <a:rPr lang="en-IT" sz="2200" dirty="0">
                <a:solidFill>
                  <a:srgbClr val="000154"/>
                </a:solidFill>
              </a:rPr>
              <a:t> </a:t>
            </a:r>
            <a:endParaRPr lang="es-ES" sz="2200" dirty="0">
              <a:solidFill>
                <a:srgbClr val="000154"/>
              </a:solidFill>
            </a:endParaRPr>
          </a:p>
        </p:txBody>
      </p:sp>
      <p:pic>
        <p:nvPicPr>
          <p:cNvPr id="51" name="Graphic 50" descr="Female Profile with solid fill">
            <a:extLst>
              <a:ext uri="{FF2B5EF4-FFF2-40B4-BE49-F238E27FC236}">
                <a16:creationId xmlns:a16="http://schemas.microsoft.com/office/drawing/2014/main" id="{3713BA00-0FF4-497C-E672-A6DB1435631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3100" y="6822377"/>
            <a:ext cx="574703" cy="574703"/>
          </a:xfrm>
          <a:prstGeom prst="rect">
            <a:avLst/>
          </a:prstGeom>
        </p:spPr>
      </p:pic>
      <p:pic>
        <p:nvPicPr>
          <p:cNvPr id="52" name="Picture 51" descr="Logo&#10;&#10;Description automatically generated with low confidence">
            <a:extLst>
              <a:ext uri="{FF2B5EF4-FFF2-40B4-BE49-F238E27FC236}">
                <a16:creationId xmlns:a16="http://schemas.microsoft.com/office/drawing/2014/main" id="{A6DCE745-E836-C3BF-9204-8114E664363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9211" y="4588768"/>
            <a:ext cx="660499" cy="675910"/>
          </a:xfrm>
          <a:prstGeom prst="rect">
            <a:avLst/>
          </a:prstGeom>
        </p:spPr>
      </p:pic>
      <p:pic>
        <p:nvPicPr>
          <p:cNvPr id="53" name="Graphic 52" descr="Flip calendar with solid fill">
            <a:extLst>
              <a:ext uri="{FF2B5EF4-FFF2-40B4-BE49-F238E27FC236}">
                <a16:creationId xmlns:a16="http://schemas.microsoft.com/office/drawing/2014/main" id="{472EE24E-E341-2F2A-A251-88B82FDF533E}"/>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69880" y="5238855"/>
            <a:ext cx="529879" cy="529879"/>
          </a:xfrm>
          <a:prstGeom prst="rect">
            <a:avLst/>
          </a:prstGeom>
        </p:spPr>
      </p:pic>
      <p:pic>
        <p:nvPicPr>
          <p:cNvPr id="54" name="Picture 53" descr="A picture containing shape&#10;&#10;Description automatically generated">
            <a:extLst>
              <a:ext uri="{FF2B5EF4-FFF2-40B4-BE49-F238E27FC236}">
                <a16:creationId xmlns:a16="http://schemas.microsoft.com/office/drawing/2014/main" id="{DD60C138-4323-8B03-3082-47EE3EEC58C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b="16236"/>
          <a:stretch/>
        </p:blipFill>
        <p:spPr>
          <a:xfrm>
            <a:off x="513195" y="4156720"/>
            <a:ext cx="486564" cy="320510"/>
          </a:xfrm>
          <a:prstGeom prst="rect">
            <a:avLst/>
          </a:prstGeom>
        </p:spPr>
      </p:pic>
      <p:sp>
        <p:nvSpPr>
          <p:cNvPr id="55" name="Text Placeholder 3">
            <a:extLst>
              <a:ext uri="{FF2B5EF4-FFF2-40B4-BE49-F238E27FC236}">
                <a16:creationId xmlns:a16="http://schemas.microsoft.com/office/drawing/2014/main" id="{E23E0DF7-B798-CA85-39B2-DD58CBAB5A37}"/>
              </a:ext>
            </a:extLst>
          </p:cNvPr>
          <p:cNvSpPr txBox="1">
            <a:spLocks/>
          </p:cNvSpPr>
          <p:nvPr/>
        </p:nvSpPr>
        <p:spPr>
          <a:xfrm>
            <a:off x="1272684" y="5336686"/>
            <a:ext cx="4543282" cy="5311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200" dirty="0">
                <a:solidFill>
                  <a:srgbClr val="000154"/>
                </a:solidFill>
              </a:rPr>
              <a:t>2017 - 2023</a:t>
            </a:r>
            <a:endParaRPr lang="es-ES" sz="2200" dirty="0">
              <a:solidFill>
                <a:srgbClr val="000154"/>
              </a:solidFill>
            </a:endParaRPr>
          </a:p>
        </p:txBody>
      </p:sp>
      <p:sp>
        <p:nvSpPr>
          <p:cNvPr id="2" name="Title 1">
            <a:extLst>
              <a:ext uri="{FF2B5EF4-FFF2-40B4-BE49-F238E27FC236}">
                <a16:creationId xmlns:a16="http://schemas.microsoft.com/office/drawing/2014/main" id="{6124732F-3AB9-0F2E-346F-3FAA9B6E16DC}"/>
              </a:ext>
            </a:extLst>
          </p:cNvPr>
          <p:cNvSpPr>
            <a:spLocks noGrp="1"/>
          </p:cNvSpPr>
          <p:nvPr>
            <p:ph type="title"/>
          </p:nvPr>
        </p:nvSpPr>
        <p:spPr>
          <a:xfrm>
            <a:off x="7229971" y="27575"/>
            <a:ext cx="14800185" cy="1169552"/>
          </a:xfrm>
        </p:spPr>
        <p:txBody>
          <a:bodyPr>
            <a:normAutofit/>
          </a:bodyPr>
          <a:lstStyle/>
          <a:p>
            <a:r>
              <a:rPr lang="en-US" sz="3600" b="1" dirty="0">
                <a:solidFill>
                  <a:srgbClr val="FF5E00"/>
                </a:solidFill>
                <a:latin typeface="+mn-lt"/>
                <a:ea typeface="Verdana"/>
                <a:cs typeface="Verdana"/>
                <a:sym typeface="Verdana"/>
              </a:rPr>
              <a:t>Cementing an existing network</a:t>
            </a:r>
          </a:p>
        </p:txBody>
      </p:sp>
      <p:pic>
        <p:nvPicPr>
          <p:cNvPr id="1031" name="Picture 1030" descr="Video screenshot">
            <a:extLst>
              <a:ext uri="{FF2B5EF4-FFF2-40B4-BE49-F238E27FC236}">
                <a16:creationId xmlns:a16="http://schemas.microsoft.com/office/drawing/2014/main" id="{73B5EDDA-FD1F-4381-3D02-276BBBEBAF9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161693" y="7894635"/>
            <a:ext cx="2714588" cy="1493803"/>
          </a:xfrm>
          <a:prstGeom prst="rect">
            <a:avLst/>
          </a:prstGeom>
          <a:ln>
            <a:noFill/>
          </a:ln>
          <a:effectLst>
            <a:outerShdw blurRad="292100" dist="139700" dir="2700000" algn="tl" rotWithShape="0">
              <a:srgbClr val="333333">
                <a:alpha val="65000"/>
              </a:srgbClr>
            </a:outerShdw>
          </a:effectLst>
        </p:spPr>
      </p:pic>
      <p:pic>
        <p:nvPicPr>
          <p:cNvPr id="1033" name="Picture 1032" descr="Catalogue of results sample">
            <a:extLst>
              <a:ext uri="{FF2B5EF4-FFF2-40B4-BE49-F238E27FC236}">
                <a16:creationId xmlns:a16="http://schemas.microsoft.com/office/drawing/2014/main" id="{E6CB4645-0C70-413E-2807-CD74500AC46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121044" y="4697336"/>
            <a:ext cx="3983344" cy="2311933"/>
          </a:xfrm>
          <a:prstGeom prst="rect">
            <a:avLst/>
          </a:prstGeom>
          <a:ln>
            <a:noFill/>
          </a:ln>
          <a:effectLst>
            <a:outerShdw blurRad="292100" dist="139700" dir="2700000" algn="tl" rotWithShape="0">
              <a:srgbClr val="333333">
                <a:alpha val="65000"/>
              </a:srgbClr>
            </a:outerShdw>
          </a:effectLst>
        </p:spPr>
      </p:pic>
      <p:pic>
        <p:nvPicPr>
          <p:cNvPr id="1034" name="Picture 1033" descr="Joint online catalogue sample">
            <a:extLst>
              <a:ext uri="{FF2B5EF4-FFF2-40B4-BE49-F238E27FC236}">
                <a16:creationId xmlns:a16="http://schemas.microsoft.com/office/drawing/2014/main" id="{2E28AF6E-AD25-8CD9-D442-F0D204635A9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032950" y="5168574"/>
            <a:ext cx="2075073" cy="2442534"/>
          </a:xfrm>
          <a:prstGeom prst="rect">
            <a:avLst/>
          </a:prstGeom>
          <a:ln>
            <a:noFill/>
          </a:ln>
          <a:effectLst>
            <a:outerShdw blurRad="292100" dist="139700" dir="2700000" algn="tl" rotWithShape="0">
              <a:srgbClr val="333333">
                <a:alpha val="65000"/>
              </a:srgbClr>
            </a:outerShdw>
          </a:effectLst>
        </p:spPr>
      </p:pic>
      <p:pic>
        <p:nvPicPr>
          <p:cNvPr id="1035" name="Picture 1034" descr="Policy brief cover">
            <a:extLst>
              <a:ext uri="{FF2B5EF4-FFF2-40B4-BE49-F238E27FC236}">
                <a16:creationId xmlns:a16="http://schemas.microsoft.com/office/drawing/2014/main" id="{FEA80D0A-3D49-438C-619F-404BF97A4A8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4245310" y="4690011"/>
            <a:ext cx="2943556" cy="4165511"/>
          </a:xfrm>
          <a:prstGeom prst="rect">
            <a:avLst/>
          </a:prstGeom>
          <a:ln>
            <a:noFill/>
          </a:ln>
          <a:effectLst>
            <a:outerShdw blurRad="292100" dist="139700" dir="2700000" algn="tl" rotWithShape="0">
              <a:srgbClr val="333333">
                <a:alpha val="65000"/>
              </a:srgbClr>
            </a:outerShdw>
          </a:effectLst>
        </p:spPr>
      </p:pic>
      <p:sp>
        <p:nvSpPr>
          <p:cNvPr id="1036" name="TextBox 1035">
            <a:extLst>
              <a:ext uri="{FF2B5EF4-FFF2-40B4-BE49-F238E27FC236}">
                <a16:creationId xmlns:a16="http://schemas.microsoft.com/office/drawing/2014/main" id="{409EB4C0-B20C-EB55-AEEF-9DA339C4C43C}"/>
              </a:ext>
            </a:extLst>
          </p:cNvPr>
          <p:cNvSpPr txBox="1"/>
          <p:nvPr/>
        </p:nvSpPr>
        <p:spPr>
          <a:xfrm>
            <a:off x="6509891" y="5143908"/>
            <a:ext cx="1484576" cy="923330"/>
          </a:xfrm>
          <a:prstGeom prst="rect">
            <a:avLst/>
          </a:prstGeom>
          <a:noFill/>
        </p:spPr>
        <p:txBody>
          <a:bodyPr wrap="square" rtlCol="0">
            <a:spAutoFit/>
          </a:bodyPr>
          <a:lstStyle/>
          <a:p>
            <a:pPr algn="ctr"/>
            <a:r>
              <a:rPr lang="en-US" sz="1800" b="1" dirty="0">
                <a:hlinkClick r:id="rId19"/>
              </a:rPr>
              <a:t>Joint Online Catalogue of Results</a:t>
            </a:r>
            <a:endParaRPr lang="en-US" sz="1800" b="1" dirty="0"/>
          </a:p>
        </p:txBody>
      </p:sp>
      <p:cxnSp>
        <p:nvCxnSpPr>
          <p:cNvPr id="1037" name="Connector: Elbow 26">
            <a:extLst>
              <a:ext uri="{FF2B5EF4-FFF2-40B4-BE49-F238E27FC236}">
                <a16:creationId xmlns:a16="http://schemas.microsoft.com/office/drawing/2014/main" id="{BF04B084-FB01-11D1-882D-F3BE1EC452C1}"/>
              </a:ext>
            </a:extLst>
          </p:cNvPr>
          <p:cNvCxnSpPr>
            <a:cxnSpLocks/>
            <a:stCxn id="1036" idx="2"/>
            <a:endCxn id="1034" idx="1"/>
          </p:cNvCxnSpPr>
          <p:nvPr/>
        </p:nvCxnSpPr>
        <p:spPr>
          <a:xfrm rot="16200000" flipH="1">
            <a:off x="7481263" y="5838153"/>
            <a:ext cx="322603" cy="780771"/>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38" name="Connector: Elbow 27">
            <a:extLst>
              <a:ext uri="{FF2B5EF4-FFF2-40B4-BE49-F238E27FC236}">
                <a16:creationId xmlns:a16="http://schemas.microsoft.com/office/drawing/2014/main" id="{C1BBD329-3BF9-8A3A-FCFE-14C3295A79E7}"/>
              </a:ext>
            </a:extLst>
          </p:cNvPr>
          <p:cNvCxnSpPr>
            <a:cxnSpLocks/>
          </p:cNvCxnSpPr>
          <p:nvPr/>
        </p:nvCxnSpPr>
        <p:spPr>
          <a:xfrm flipV="1">
            <a:off x="7484567" y="4700335"/>
            <a:ext cx="2609928" cy="370509"/>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1039" name="TextBox 1038">
            <a:extLst>
              <a:ext uri="{FF2B5EF4-FFF2-40B4-BE49-F238E27FC236}">
                <a16:creationId xmlns:a16="http://schemas.microsoft.com/office/drawing/2014/main" id="{4E381174-82A1-BEDE-650F-5D585985E051}"/>
              </a:ext>
            </a:extLst>
          </p:cNvPr>
          <p:cNvSpPr txBox="1"/>
          <p:nvPr/>
        </p:nvSpPr>
        <p:spPr>
          <a:xfrm>
            <a:off x="14841476" y="4088137"/>
            <a:ext cx="1484576" cy="400110"/>
          </a:xfrm>
          <a:prstGeom prst="rect">
            <a:avLst/>
          </a:prstGeom>
          <a:noFill/>
        </p:spPr>
        <p:txBody>
          <a:bodyPr wrap="square" rtlCol="0">
            <a:spAutoFit/>
          </a:bodyPr>
          <a:lstStyle/>
          <a:p>
            <a:pPr algn="ctr"/>
            <a:r>
              <a:rPr lang="en-US" sz="2000" b="1" dirty="0">
                <a:hlinkClick r:id="rId20"/>
              </a:rPr>
              <a:t>Policy Brief</a:t>
            </a:r>
            <a:endParaRPr lang="en-US" sz="2000" b="1" dirty="0"/>
          </a:p>
        </p:txBody>
      </p:sp>
      <p:sp>
        <p:nvSpPr>
          <p:cNvPr id="1041" name="TextBox 1040">
            <a:extLst>
              <a:ext uri="{FF2B5EF4-FFF2-40B4-BE49-F238E27FC236}">
                <a16:creationId xmlns:a16="http://schemas.microsoft.com/office/drawing/2014/main" id="{476DC672-C204-4720-80BE-B90095228E67}"/>
              </a:ext>
            </a:extLst>
          </p:cNvPr>
          <p:cNvSpPr txBox="1"/>
          <p:nvPr/>
        </p:nvSpPr>
        <p:spPr>
          <a:xfrm>
            <a:off x="6725915" y="9112876"/>
            <a:ext cx="1484576" cy="400110"/>
          </a:xfrm>
          <a:prstGeom prst="rect">
            <a:avLst/>
          </a:prstGeom>
          <a:noFill/>
        </p:spPr>
        <p:txBody>
          <a:bodyPr wrap="square" rtlCol="0">
            <a:spAutoFit/>
          </a:bodyPr>
          <a:lstStyle/>
          <a:p>
            <a:pPr algn="ctr"/>
            <a:r>
              <a:rPr lang="en-US" sz="2000" b="1" dirty="0"/>
              <a:t>Video</a:t>
            </a:r>
          </a:p>
        </p:txBody>
      </p:sp>
      <p:sp>
        <p:nvSpPr>
          <p:cNvPr id="1042" name="TextBox 1041">
            <a:extLst>
              <a:ext uri="{FF2B5EF4-FFF2-40B4-BE49-F238E27FC236}">
                <a16:creationId xmlns:a16="http://schemas.microsoft.com/office/drawing/2014/main" id="{8E5A2E8A-3E87-BB11-095F-B52D3C7DF837}"/>
              </a:ext>
            </a:extLst>
          </p:cNvPr>
          <p:cNvSpPr txBox="1"/>
          <p:nvPr/>
        </p:nvSpPr>
        <p:spPr>
          <a:xfrm>
            <a:off x="11300819" y="8979969"/>
            <a:ext cx="936100" cy="707886"/>
          </a:xfrm>
          <a:prstGeom prst="rect">
            <a:avLst/>
          </a:prstGeom>
          <a:noFill/>
        </p:spPr>
        <p:txBody>
          <a:bodyPr wrap="square" rtlCol="0">
            <a:spAutoFit/>
          </a:bodyPr>
          <a:lstStyle/>
          <a:p>
            <a:pPr algn="ctr"/>
            <a:r>
              <a:rPr lang="en-US" sz="2000" b="1" dirty="0"/>
              <a:t>Fact sheet</a:t>
            </a:r>
          </a:p>
        </p:txBody>
      </p:sp>
      <p:pic>
        <p:nvPicPr>
          <p:cNvPr id="1032" name="Picture 1031" descr="Factsheet sample">
            <a:extLst>
              <a:ext uri="{FF2B5EF4-FFF2-40B4-BE49-F238E27FC236}">
                <a16:creationId xmlns:a16="http://schemas.microsoft.com/office/drawing/2014/main" id="{48570A90-3CC3-0F46-EF75-2640836A7F2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1493146" y="7321235"/>
            <a:ext cx="1206397" cy="1701998"/>
          </a:xfrm>
          <a:prstGeom prst="rect">
            <a:avLst/>
          </a:prstGeom>
          <a:ln>
            <a:noFill/>
          </a:ln>
          <a:effectLst>
            <a:outerShdw blurRad="292100" dist="139700" dir="2700000" algn="tl" rotWithShape="0">
              <a:srgbClr val="333333">
                <a:alpha val="65000"/>
              </a:srgbClr>
            </a:outerShdw>
          </a:effectLst>
        </p:spPr>
      </p:pic>
      <p:sp>
        <p:nvSpPr>
          <p:cNvPr id="1074" name="Text Placeholder 3">
            <a:extLst>
              <a:ext uri="{FF2B5EF4-FFF2-40B4-BE49-F238E27FC236}">
                <a16:creationId xmlns:a16="http://schemas.microsoft.com/office/drawing/2014/main" id="{DECE5B73-54E0-20AD-252A-8AAF25D6E53A}"/>
              </a:ext>
            </a:extLst>
          </p:cNvPr>
          <p:cNvSpPr txBox="1">
            <a:spLocks/>
          </p:cNvSpPr>
          <p:nvPr/>
        </p:nvSpPr>
        <p:spPr>
          <a:xfrm>
            <a:off x="1205201" y="7729961"/>
            <a:ext cx="4629818" cy="8435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92500" lnSpcReduction="10000"/>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None/>
            </a:pPr>
            <a:r>
              <a:rPr lang="en-US" sz="2100" i="1" dirty="0">
                <a:solidFill>
                  <a:srgbClr val="000154"/>
                </a:solidFill>
              </a:rPr>
              <a:t>“An opportunity for us to learn how such a large PG can come up with a joint results portfolio and actually link projects together”</a:t>
            </a:r>
            <a:endParaRPr lang="en-IT" sz="2100" i="1" dirty="0">
              <a:solidFill>
                <a:srgbClr val="000154"/>
              </a:solidFill>
            </a:endParaRPr>
          </a:p>
          <a:p>
            <a:pPr marL="0" indent="0" algn="l">
              <a:buFont typeface="Segoe UI" panose="020B0502040204020203" pitchFamily="34" charset="0"/>
              <a:buNone/>
            </a:pPr>
            <a:endParaRPr lang="es-ES" sz="2200" dirty="0">
              <a:solidFill>
                <a:srgbClr val="000154"/>
              </a:solidFill>
            </a:endParaRPr>
          </a:p>
        </p:txBody>
      </p:sp>
      <p:pic>
        <p:nvPicPr>
          <p:cNvPr id="1029" name="Picture 1028" descr="Factsheet sample">
            <a:extLst>
              <a:ext uri="{FF2B5EF4-FFF2-40B4-BE49-F238E27FC236}">
                <a16:creationId xmlns:a16="http://schemas.microsoft.com/office/drawing/2014/main" id="{D668627B-5F9C-AAA5-B012-40D331229A62}"/>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2421324" y="7378736"/>
            <a:ext cx="1462542" cy="2062898"/>
          </a:xfrm>
          <a:prstGeom prst="rect">
            <a:avLst/>
          </a:prstGeom>
          <a:ln>
            <a:noFill/>
          </a:ln>
          <a:effectLst>
            <a:outerShdw blurRad="292100" dist="139700" dir="2700000" algn="tl" rotWithShape="0">
              <a:srgbClr val="333333">
                <a:alpha val="65000"/>
              </a:srgbClr>
            </a:outerShdw>
          </a:effectLst>
        </p:spPr>
      </p:pic>
      <p:cxnSp>
        <p:nvCxnSpPr>
          <p:cNvPr id="1082" name="Straight Connector 1081">
            <a:extLst>
              <a:ext uri="{FF2B5EF4-FFF2-40B4-BE49-F238E27FC236}">
                <a16:creationId xmlns:a16="http://schemas.microsoft.com/office/drawing/2014/main" id="{103B862F-DE16-4B0F-83D4-49468CE6C1C5}"/>
              </a:ext>
            </a:extLst>
          </p:cNvPr>
          <p:cNvCxnSpPr/>
          <p:nvPr/>
        </p:nvCxnSpPr>
        <p:spPr>
          <a:xfrm>
            <a:off x="6751805" y="412304"/>
            <a:ext cx="0" cy="4328939"/>
          </a:xfrm>
          <a:prstGeom prst="line">
            <a:avLst/>
          </a:prstGeom>
          <a:noFill/>
          <a:ln w="25400" cap="flat">
            <a:solidFill>
              <a:srgbClr val="000154"/>
            </a:solidFill>
            <a:prstDash val="solid"/>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315313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C48F72-BC7D-C091-63F2-602E9CB4581F}"/>
              </a:ext>
            </a:extLst>
          </p:cNvPr>
          <p:cNvSpPr>
            <a:spLocks noGrp="1"/>
          </p:cNvSpPr>
          <p:nvPr>
            <p:ph type="sldNum" sz="quarter" idx="2"/>
          </p:nvPr>
        </p:nvSpPr>
        <p:spPr>
          <a:xfrm>
            <a:off x="16149517" y="8944196"/>
            <a:ext cx="720080" cy="476086"/>
          </a:xfrm>
          <a:prstGeom prst="rect">
            <a:avLst/>
          </a:prstGeom>
        </p:spPr>
        <p:txBody>
          <a:bodyPr/>
          <a:lstStyle>
            <a:lvl1pPr algn="ctr" defTabSz="584200">
              <a:defRPr sz="2000">
                <a:solidFill>
                  <a:srgbClr val="000154"/>
                </a:solidFill>
                <a:latin typeface="+mn-lt"/>
                <a:ea typeface="Verdana" panose="020B0604030504040204" pitchFamily="34" charset="0"/>
                <a:cs typeface="Segoe UI" panose="020B0502040204020203" pitchFamily="34" charset="0"/>
                <a:sym typeface="Calibri"/>
              </a:defRPr>
            </a:lvl1pPr>
            <a:lvl2pPr indent="228600" algn="ctr" defTabSz="584200">
              <a:defRPr sz="3600">
                <a:latin typeface="+mn-lt"/>
                <a:ea typeface="+mn-ea"/>
                <a:cs typeface="+mn-cs"/>
                <a:sym typeface="Calibri"/>
              </a:defRPr>
            </a:lvl2pPr>
            <a:lvl3pPr indent="457200" algn="ctr" defTabSz="584200">
              <a:defRPr sz="3600">
                <a:latin typeface="+mn-lt"/>
                <a:ea typeface="+mn-ea"/>
                <a:cs typeface="+mn-cs"/>
                <a:sym typeface="Calibri"/>
              </a:defRPr>
            </a:lvl3pPr>
            <a:lvl4pPr indent="685800" algn="ctr" defTabSz="584200">
              <a:defRPr sz="3600">
                <a:latin typeface="+mn-lt"/>
                <a:ea typeface="+mn-ea"/>
                <a:cs typeface="+mn-cs"/>
                <a:sym typeface="Calibri"/>
              </a:defRPr>
            </a:lvl4pPr>
            <a:lvl5pPr indent="914400" algn="ctr" defTabSz="584200">
              <a:defRPr sz="3600">
                <a:latin typeface="+mn-lt"/>
                <a:ea typeface="+mn-ea"/>
                <a:cs typeface="+mn-cs"/>
                <a:sym typeface="Calibri"/>
              </a:defRPr>
            </a:lvl5pPr>
            <a:lvl6pPr indent="1143000" algn="ctr" defTabSz="584200">
              <a:defRPr sz="3600">
                <a:latin typeface="+mn-lt"/>
                <a:ea typeface="+mn-ea"/>
                <a:cs typeface="+mn-cs"/>
                <a:sym typeface="Calibri"/>
              </a:defRPr>
            </a:lvl6pPr>
            <a:lvl7pPr indent="1371600" algn="ctr" defTabSz="584200">
              <a:defRPr sz="3600">
                <a:latin typeface="+mn-lt"/>
                <a:ea typeface="+mn-ea"/>
                <a:cs typeface="+mn-cs"/>
                <a:sym typeface="Calibri"/>
              </a:defRPr>
            </a:lvl7pPr>
            <a:lvl8pPr indent="1600200" algn="ctr" defTabSz="584200">
              <a:defRPr sz="3600">
                <a:latin typeface="+mn-lt"/>
                <a:ea typeface="+mn-ea"/>
                <a:cs typeface="+mn-cs"/>
                <a:sym typeface="Calibri"/>
              </a:defRPr>
            </a:lvl8pPr>
            <a:lvl9pPr indent="1828800" algn="ctr" defTabSz="584200">
              <a:defRPr sz="3600">
                <a:latin typeface="+mn-lt"/>
                <a:ea typeface="+mn-ea"/>
                <a:cs typeface="+mn-cs"/>
                <a:sym typeface="Calibri"/>
              </a:defRPr>
            </a:lvl9pPr>
          </a:lstStyle>
          <a:p>
            <a:fld id="{86CB4B4D-7CA3-9044-876B-883B54F8677D}" type="slidenum">
              <a:rPr lang="it-IT" smtClean="0"/>
              <a:pPr/>
              <a:t>6</a:t>
            </a:fld>
            <a:endParaRPr lang="it-IT" dirty="0"/>
          </a:p>
        </p:txBody>
      </p:sp>
      <p:sp>
        <p:nvSpPr>
          <p:cNvPr id="7" name="Text Placeholder 3">
            <a:extLst>
              <a:ext uri="{FF2B5EF4-FFF2-40B4-BE49-F238E27FC236}">
                <a16:creationId xmlns:a16="http://schemas.microsoft.com/office/drawing/2014/main" id="{4D7C61E6-5D11-2995-626C-7A8813C1F8C2}"/>
              </a:ext>
            </a:extLst>
          </p:cNvPr>
          <p:cNvSpPr>
            <a:spLocks noGrp="1"/>
          </p:cNvSpPr>
          <p:nvPr>
            <p:ph type="body" idx="1"/>
          </p:nvPr>
        </p:nvSpPr>
        <p:spPr>
          <a:xfrm>
            <a:off x="488576" y="2068488"/>
            <a:ext cx="5821285" cy="1671405"/>
          </a:xfrm>
        </p:spPr>
        <p:txBody>
          <a:bodyPr>
            <a:normAutofit/>
          </a:bodyPr>
          <a:lstStyle/>
          <a:p>
            <a:pPr marL="0" indent="0" algn="just">
              <a:buNone/>
            </a:pPr>
            <a:r>
              <a:rPr lang="it-IT" b="1" i="1" dirty="0">
                <a:solidFill>
                  <a:srgbClr val="000154"/>
                </a:solidFill>
                <a:latin typeface="Calibri" panose="020F0502020204030204" pitchFamily="34" charset="0"/>
                <a:cs typeface="Calibri" panose="020F0502020204030204" pitchFamily="34" charset="0"/>
              </a:rPr>
              <a:t>CONCORDIA </a:t>
            </a:r>
            <a:r>
              <a:rPr lang="it-IT" i="1" dirty="0">
                <a:solidFill>
                  <a:srgbClr val="000154"/>
                </a:solidFill>
                <a:latin typeface="Calibri" panose="020F0502020204030204" pitchFamily="34" charset="0"/>
                <a:cs typeface="Calibri" panose="020F0502020204030204" pitchFamily="34" charset="0"/>
              </a:rPr>
              <a:t>- </a:t>
            </a:r>
            <a:r>
              <a:rPr lang="it-IT" i="1" dirty="0" err="1">
                <a:solidFill>
                  <a:srgbClr val="000154"/>
                </a:solidFill>
                <a:latin typeface="Calibri" panose="020F0502020204030204" pitchFamily="34" charset="0"/>
                <a:cs typeface="Calibri" panose="020F0502020204030204" pitchFamily="34" charset="0"/>
              </a:rPr>
              <a:t>Interconnect</a:t>
            </a:r>
            <a:r>
              <a:rPr lang="it-IT" i="1" dirty="0">
                <a:solidFill>
                  <a:srgbClr val="000154"/>
                </a:solidFill>
                <a:latin typeface="Calibri" panose="020F0502020204030204" pitchFamily="34" charset="0"/>
                <a:cs typeface="Calibri" panose="020F0502020204030204" pitchFamily="34" charset="0"/>
              </a:rPr>
              <a:t> </a:t>
            </a:r>
            <a:r>
              <a:rPr lang="it-IT" i="1" dirty="0" err="1">
                <a:solidFill>
                  <a:srgbClr val="000154"/>
                </a:solidFill>
                <a:latin typeface="Calibri" panose="020F0502020204030204" pitchFamily="34" charset="0"/>
                <a:cs typeface="Calibri" panose="020F0502020204030204" pitchFamily="34" charset="0"/>
              </a:rPr>
              <a:t>all</a:t>
            </a:r>
            <a:r>
              <a:rPr lang="it-IT" i="1" dirty="0">
                <a:solidFill>
                  <a:srgbClr val="000154"/>
                </a:solidFill>
                <a:latin typeface="Calibri" panose="020F0502020204030204" pitchFamily="34" charset="0"/>
                <a:cs typeface="Calibri" panose="020F0502020204030204" pitchFamily="34" charset="0"/>
              </a:rPr>
              <a:t> of </a:t>
            </a:r>
            <a:r>
              <a:rPr lang="it-IT" i="1" dirty="0" err="1">
                <a:solidFill>
                  <a:srgbClr val="000154"/>
                </a:solidFill>
                <a:latin typeface="Calibri" panose="020F0502020204030204" pitchFamily="34" charset="0"/>
                <a:cs typeface="Calibri" panose="020F0502020204030204" pitchFamily="34" charset="0"/>
              </a:rPr>
              <a:t>Europe’s</a:t>
            </a:r>
            <a:r>
              <a:rPr lang="it-IT" i="1" dirty="0">
                <a:solidFill>
                  <a:srgbClr val="000154"/>
                </a:solidFill>
                <a:latin typeface="Calibri" panose="020F0502020204030204" pitchFamily="34" charset="0"/>
                <a:cs typeface="Calibri" panose="020F0502020204030204" pitchFamily="34" charset="0"/>
              </a:rPr>
              <a:t> cybersecurity capabilities </a:t>
            </a:r>
            <a:r>
              <a:rPr lang="it-IT" i="1" dirty="0" err="1">
                <a:solidFill>
                  <a:srgbClr val="000154"/>
                </a:solidFill>
                <a:latin typeface="Calibri" panose="020F0502020204030204" pitchFamily="34" charset="0"/>
                <a:cs typeface="Calibri" panose="020F0502020204030204" pitchFamily="34" charset="0"/>
              </a:rPr>
              <a:t>into</a:t>
            </a:r>
            <a:r>
              <a:rPr lang="it-IT" i="1" dirty="0">
                <a:solidFill>
                  <a:srgbClr val="000154"/>
                </a:solidFill>
                <a:latin typeface="Calibri" panose="020F0502020204030204" pitchFamily="34" charset="0"/>
                <a:cs typeface="Calibri" panose="020F0502020204030204" pitchFamily="34" charset="0"/>
              </a:rPr>
              <a:t> a network of expertise to help build a secure, </a:t>
            </a:r>
            <a:r>
              <a:rPr lang="it-IT" i="1" dirty="0" err="1">
                <a:solidFill>
                  <a:srgbClr val="000154"/>
                </a:solidFill>
                <a:latin typeface="Calibri" panose="020F0502020204030204" pitchFamily="34" charset="0"/>
                <a:cs typeface="Calibri" panose="020F0502020204030204" pitchFamily="34" charset="0"/>
              </a:rPr>
              <a:t>trusted</a:t>
            </a:r>
            <a:r>
              <a:rPr lang="it-IT" i="1" dirty="0">
                <a:solidFill>
                  <a:srgbClr val="000154"/>
                </a:solidFill>
                <a:latin typeface="Calibri" panose="020F0502020204030204" pitchFamily="34" charset="0"/>
                <a:cs typeface="Calibri" panose="020F0502020204030204" pitchFamily="34" charset="0"/>
              </a:rPr>
              <a:t>, </a:t>
            </a:r>
            <a:r>
              <a:rPr lang="it-IT" i="1" dirty="0" err="1">
                <a:solidFill>
                  <a:srgbClr val="000154"/>
                </a:solidFill>
                <a:latin typeface="Calibri" panose="020F0502020204030204" pitchFamily="34" charset="0"/>
                <a:cs typeface="Calibri" panose="020F0502020204030204" pitchFamily="34" charset="0"/>
              </a:rPr>
              <a:t>resilient</a:t>
            </a:r>
            <a:r>
              <a:rPr lang="it-IT" i="1" dirty="0">
                <a:solidFill>
                  <a:srgbClr val="000154"/>
                </a:solidFill>
                <a:latin typeface="Calibri" panose="020F0502020204030204" pitchFamily="34" charset="0"/>
                <a:cs typeface="Calibri" panose="020F0502020204030204" pitchFamily="34" charset="0"/>
              </a:rPr>
              <a:t> and competitive </a:t>
            </a:r>
            <a:r>
              <a:rPr lang="it-IT" i="1" dirty="0" err="1">
                <a:solidFill>
                  <a:srgbClr val="000154"/>
                </a:solidFill>
                <a:latin typeface="Calibri" panose="020F0502020204030204" pitchFamily="34" charset="0"/>
                <a:cs typeface="Calibri" panose="020F0502020204030204" pitchFamily="34" charset="0"/>
              </a:rPr>
              <a:t>ecosystem</a:t>
            </a:r>
            <a:r>
              <a:rPr lang="en-IT" i="1" dirty="0">
                <a:solidFill>
                  <a:srgbClr val="000154"/>
                </a:solidFill>
                <a:latin typeface="Calibri" panose="020F0502020204030204" pitchFamily="34" charset="0"/>
                <a:cs typeface="Calibri" panose="020F0502020204030204" pitchFamily="34" charset="0"/>
              </a:rPr>
              <a:t> </a:t>
            </a:r>
            <a:endParaRPr lang="en-GB" i="1" dirty="0">
              <a:solidFill>
                <a:srgbClr val="000154"/>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E7A5D375-901C-ED61-FAA0-806709C35936}"/>
              </a:ext>
            </a:extLst>
          </p:cNvPr>
          <p:cNvSpPr/>
          <p:nvPr/>
        </p:nvSpPr>
        <p:spPr>
          <a:xfrm>
            <a:off x="0" y="8544131"/>
            <a:ext cx="5429771" cy="1013189"/>
          </a:xfrm>
          <a:prstGeom prst="rect">
            <a:avLst/>
          </a:prstGeom>
          <a:solidFill>
            <a:schemeClr val="bg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7" name="Text Placeholder 3">
            <a:extLst>
              <a:ext uri="{FF2B5EF4-FFF2-40B4-BE49-F238E27FC236}">
                <a16:creationId xmlns:a16="http://schemas.microsoft.com/office/drawing/2014/main" id="{74784EAC-1C13-9A87-1FB5-B81A2AB72A2D}"/>
              </a:ext>
            </a:extLst>
          </p:cNvPr>
          <p:cNvSpPr txBox="1">
            <a:spLocks/>
          </p:cNvSpPr>
          <p:nvPr/>
        </p:nvSpPr>
        <p:spPr>
          <a:xfrm>
            <a:off x="1344692" y="3826872"/>
            <a:ext cx="4463468" cy="12156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it-IT" sz="2200" dirty="0">
                <a:solidFill>
                  <a:srgbClr val="000154"/>
                </a:solidFill>
              </a:rPr>
              <a:t>RIA – </a:t>
            </a:r>
            <a:r>
              <a:rPr lang="it-IT" sz="2200" dirty="0" err="1">
                <a:solidFill>
                  <a:srgbClr val="000154"/>
                </a:solidFill>
              </a:rPr>
              <a:t>Resarch</a:t>
            </a:r>
            <a:r>
              <a:rPr lang="it-IT" sz="2200" dirty="0">
                <a:solidFill>
                  <a:srgbClr val="000154"/>
                </a:solidFill>
              </a:rPr>
              <a:t> and Innovation Action</a:t>
            </a:r>
            <a:endParaRPr lang="pt-BR" sz="2200" dirty="0">
              <a:solidFill>
                <a:srgbClr val="000154"/>
              </a:solidFill>
            </a:endParaRPr>
          </a:p>
        </p:txBody>
      </p:sp>
      <p:pic>
        <p:nvPicPr>
          <p:cNvPr id="29" name="Graphic 28" descr="Building with solid fill">
            <a:extLst>
              <a:ext uri="{FF2B5EF4-FFF2-40B4-BE49-F238E27FC236}">
                <a16:creationId xmlns:a16="http://schemas.microsoft.com/office/drawing/2014/main" id="{16AAABCD-A962-BE8E-F058-9BCF3B8815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9475" y="5715912"/>
            <a:ext cx="574703" cy="574703"/>
          </a:xfrm>
          <a:prstGeom prst="rect">
            <a:avLst/>
          </a:prstGeom>
        </p:spPr>
      </p:pic>
      <p:sp>
        <p:nvSpPr>
          <p:cNvPr id="30" name="Text Placeholder 3">
            <a:extLst>
              <a:ext uri="{FF2B5EF4-FFF2-40B4-BE49-F238E27FC236}">
                <a16:creationId xmlns:a16="http://schemas.microsoft.com/office/drawing/2014/main" id="{D2593A45-D493-2572-9AD5-3B05F00A6039}"/>
              </a:ext>
            </a:extLst>
          </p:cNvPr>
          <p:cNvSpPr txBox="1">
            <a:spLocks/>
          </p:cNvSpPr>
          <p:nvPr/>
        </p:nvSpPr>
        <p:spPr>
          <a:xfrm>
            <a:off x="1305283" y="8838600"/>
            <a:ext cx="5091243" cy="57470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pt-BR" sz="2200" dirty="0">
                <a:solidFill>
                  <a:srgbClr val="FF5E00"/>
                </a:solidFill>
              </a:rPr>
              <a:t>www.concordia-h2020.eu</a:t>
            </a:r>
            <a:endParaRPr lang="en-GB" sz="2200" dirty="0">
              <a:solidFill>
                <a:srgbClr val="FF5E00"/>
              </a:solidFill>
            </a:endParaRPr>
          </a:p>
        </p:txBody>
      </p:sp>
      <p:sp>
        <p:nvSpPr>
          <p:cNvPr id="33" name="Text Placeholder 3">
            <a:extLst>
              <a:ext uri="{FF2B5EF4-FFF2-40B4-BE49-F238E27FC236}">
                <a16:creationId xmlns:a16="http://schemas.microsoft.com/office/drawing/2014/main" id="{E51DC067-6BCC-E135-D4B8-6C75A685F07E}"/>
              </a:ext>
            </a:extLst>
          </p:cNvPr>
          <p:cNvSpPr txBox="1">
            <a:spLocks/>
          </p:cNvSpPr>
          <p:nvPr/>
        </p:nvSpPr>
        <p:spPr>
          <a:xfrm>
            <a:off x="1305283" y="5682044"/>
            <a:ext cx="4463468" cy="7587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it-IT" dirty="0">
                <a:solidFill>
                  <a:srgbClr val="000154"/>
                </a:solidFill>
              </a:rPr>
              <a:t>Masaryk University</a:t>
            </a:r>
            <a:endParaRPr lang="en-GB" dirty="0">
              <a:solidFill>
                <a:srgbClr val="000154"/>
              </a:solidFill>
            </a:endParaRPr>
          </a:p>
        </p:txBody>
      </p:sp>
      <p:sp>
        <p:nvSpPr>
          <p:cNvPr id="34" name="Text Placeholder 3">
            <a:extLst>
              <a:ext uri="{FF2B5EF4-FFF2-40B4-BE49-F238E27FC236}">
                <a16:creationId xmlns:a16="http://schemas.microsoft.com/office/drawing/2014/main" id="{D10994CD-EA74-B2E5-79FB-099269CAE1EE}"/>
              </a:ext>
            </a:extLst>
          </p:cNvPr>
          <p:cNvSpPr txBox="1">
            <a:spLocks/>
          </p:cNvSpPr>
          <p:nvPr/>
        </p:nvSpPr>
        <p:spPr>
          <a:xfrm>
            <a:off x="1344692" y="4475648"/>
            <a:ext cx="4463468" cy="5311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200" dirty="0">
                <a:solidFill>
                  <a:srgbClr val="000154"/>
                </a:solidFill>
              </a:rPr>
              <a:t>PDESA, PDESB</a:t>
            </a:r>
            <a:endParaRPr lang="es-ES" sz="2200" dirty="0">
              <a:solidFill>
                <a:srgbClr val="000154"/>
              </a:solidFill>
            </a:endParaRPr>
          </a:p>
        </p:txBody>
      </p:sp>
      <p:pic>
        <p:nvPicPr>
          <p:cNvPr id="10" name="Graphic 9" descr="World with solid fill">
            <a:extLst>
              <a:ext uri="{FF2B5EF4-FFF2-40B4-BE49-F238E27FC236}">
                <a16:creationId xmlns:a16="http://schemas.microsoft.com/office/drawing/2014/main" id="{64FDF910-86ED-6EDD-FEFD-1D08E60C4E9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5203" y="8765232"/>
            <a:ext cx="435263" cy="435263"/>
          </a:xfrm>
          <a:prstGeom prst="rect">
            <a:avLst/>
          </a:prstGeom>
        </p:spPr>
      </p:pic>
      <p:sp>
        <p:nvSpPr>
          <p:cNvPr id="15" name="Text Placeholder 3">
            <a:extLst>
              <a:ext uri="{FF2B5EF4-FFF2-40B4-BE49-F238E27FC236}">
                <a16:creationId xmlns:a16="http://schemas.microsoft.com/office/drawing/2014/main" id="{AD999F9E-2EB7-E30E-2943-99D594C410B6}"/>
              </a:ext>
            </a:extLst>
          </p:cNvPr>
          <p:cNvSpPr txBox="1">
            <a:spLocks/>
          </p:cNvSpPr>
          <p:nvPr/>
        </p:nvSpPr>
        <p:spPr>
          <a:xfrm>
            <a:off x="7276827" y="1055960"/>
            <a:ext cx="7856819" cy="457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US" b="1" dirty="0">
                <a:solidFill>
                  <a:srgbClr val="000154"/>
                </a:solidFill>
              </a:rPr>
              <a:t>AT A GLANCE</a:t>
            </a:r>
            <a:endParaRPr lang="en-GB" b="1" dirty="0">
              <a:solidFill>
                <a:srgbClr val="000154"/>
              </a:solidFill>
            </a:endParaRPr>
          </a:p>
        </p:txBody>
      </p:sp>
      <p:grpSp>
        <p:nvGrpSpPr>
          <p:cNvPr id="47" name="Group 46">
            <a:extLst>
              <a:ext uri="{FF2B5EF4-FFF2-40B4-BE49-F238E27FC236}">
                <a16:creationId xmlns:a16="http://schemas.microsoft.com/office/drawing/2014/main" id="{338EF77D-57DC-BBD3-7EC1-1EA9F0EC7EC7}"/>
              </a:ext>
            </a:extLst>
          </p:cNvPr>
          <p:cNvGrpSpPr/>
          <p:nvPr/>
        </p:nvGrpSpPr>
        <p:grpSpPr>
          <a:xfrm>
            <a:off x="7276827" y="2053492"/>
            <a:ext cx="9294278" cy="1053716"/>
            <a:chOff x="7276827" y="2660240"/>
            <a:chExt cx="9294278" cy="1053716"/>
          </a:xfrm>
        </p:grpSpPr>
        <p:sp>
          <p:nvSpPr>
            <p:cNvPr id="8" name="Text Placeholder 3">
              <a:extLst>
                <a:ext uri="{FF2B5EF4-FFF2-40B4-BE49-F238E27FC236}">
                  <a16:creationId xmlns:a16="http://schemas.microsoft.com/office/drawing/2014/main" id="{EF7D01DA-7800-4C03-23DF-863212C0297F}"/>
                </a:ext>
              </a:extLst>
            </p:cNvPr>
            <p:cNvSpPr txBox="1">
              <a:spLocks/>
            </p:cNvSpPr>
            <p:nvPr/>
          </p:nvSpPr>
          <p:spPr>
            <a:xfrm>
              <a:off x="7878043" y="2660240"/>
              <a:ext cx="8693062" cy="10537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just">
                <a:spcBef>
                  <a:spcPts val="600"/>
                </a:spcBef>
                <a:spcAft>
                  <a:spcPts val="600"/>
                </a:spcAft>
                <a:buNone/>
              </a:pPr>
              <a:r>
                <a:rPr lang="it-IT" dirty="0">
                  <a:solidFill>
                    <a:srgbClr val="000154"/>
                  </a:solidFill>
                </a:rPr>
                <a:t>Training the </a:t>
              </a:r>
              <a:r>
                <a:rPr lang="it-IT" dirty="0" err="1">
                  <a:solidFill>
                    <a:srgbClr val="000154"/>
                  </a:solidFill>
                </a:rPr>
                <a:t>European</a:t>
              </a:r>
              <a:r>
                <a:rPr lang="it-IT" dirty="0">
                  <a:solidFill>
                    <a:srgbClr val="000154"/>
                  </a:solidFill>
                </a:rPr>
                <a:t> </a:t>
              </a:r>
              <a:r>
                <a:rPr lang="it-IT" dirty="0" err="1">
                  <a:solidFill>
                    <a:srgbClr val="000154"/>
                  </a:solidFill>
                </a:rPr>
                <a:t>workforce</a:t>
              </a:r>
              <a:r>
                <a:rPr lang="it-IT" dirty="0">
                  <a:solidFill>
                    <a:srgbClr val="000154"/>
                  </a:solidFill>
                </a:rPr>
                <a:t> of </a:t>
              </a:r>
              <a:r>
                <a:rPr lang="it-IT" dirty="0" err="1">
                  <a:solidFill>
                    <a:srgbClr val="000154"/>
                  </a:solidFill>
                </a:rPr>
                <a:t>tomorrow</a:t>
              </a:r>
              <a:r>
                <a:rPr lang="it-IT" dirty="0">
                  <a:solidFill>
                    <a:srgbClr val="000154"/>
                  </a:solidFill>
                </a:rPr>
                <a:t> with a network of cyber range capabilities</a:t>
              </a:r>
              <a:r>
                <a:rPr lang="en-IT" dirty="0">
                  <a:solidFill>
                    <a:srgbClr val="000154"/>
                  </a:solidFill>
                </a:rPr>
                <a:t> </a:t>
              </a:r>
              <a:endParaRPr lang="en-US" dirty="0">
                <a:solidFill>
                  <a:srgbClr val="000154"/>
                </a:solidFill>
              </a:endParaRPr>
            </a:p>
            <a:p>
              <a:pPr marL="0" indent="0" algn="just">
                <a:spcBef>
                  <a:spcPts val="600"/>
                </a:spcBef>
                <a:spcAft>
                  <a:spcPts val="600"/>
                </a:spcAft>
                <a:buNone/>
              </a:pPr>
              <a:endParaRPr lang="en-IT" dirty="0">
                <a:solidFill>
                  <a:srgbClr val="000154"/>
                </a:solidFill>
              </a:endParaRPr>
            </a:p>
          </p:txBody>
        </p:sp>
        <p:pic>
          <p:nvPicPr>
            <p:cNvPr id="17" name="Graphic 16" descr="Chevron arrows with solid fill">
              <a:extLst>
                <a:ext uri="{FF2B5EF4-FFF2-40B4-BE49-F238E27FC236}">
                  <a16:creationId xmlns:a16="http://schemas.microsoft.com/office/drawing/2014/main" id="{EEA6526D-6AEA-DBFA-2890-E17459CBF99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276827" y="2727197"/>
              <a:ext cx="457200" cy="457200"/>
            </a:xfrm>
            <a:prstGeom prst="rect">
              <a:avLst/>
            </a:prstGeom>
          </p:spPr>
        </p:pic>
      </p:grpSp>
      <p:grpSp>
        <p:nvGrpSpPr>
          <p:cNvPr id="28" name="Group 27">
            <a:extLst>
              <a:ext uri="{FF2B5EF4-FFF2-40B4-BE49-F238E27FC236}">
                <a16:creationId xmlns:a16="http://schemas.microsoft.com/office/drawing/2014/main" id="{895A1DDC-DB09-35D7-97FF-CEE43B7947EB}"/>
              </a:ext>
            </a:extLst>
          </p:cNvPr>
          <p:cNvGrpSpPr/>
          <p:nvPr/>
        </p:nvGrpSpPr>
        <p:grpSpPr>
          <a:xfrm>
            <a:off x="7276827" y="2883610"/>
            <a:ext cx="9294278" cy="1785485"/>
            <a:chOff x="7276827" y="3662042"/>
            <a:chExt cx="9294278" cy="1785485"/>
          </a:xfrm>
        </p:grpSpPr>
        <p:pic>
          <p:nvPicPr>
            <p:cNvPr id="18" name="Graphic 17" descr="Chevron arrows with solid fill">
              <a:extLst>
                <a:ext uri="{FF2B5EF4-FFF2-40B4-BE49-F238E27FC236}">
                  <a16:creationId xmlns:a16="http://schemas.microsoft.com/office/drawing/2014/main" id="{2CF1E479-B9DD-DBD5-1FD5-51914D7423E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276827" y="3662042"/>
              <a:ext cx="457200" cy="457200"/>
            </a:xfrm>
            <a:prstGeom prst="rect">
              <a:avLst/>
            </a:prstGeom>
          </p:spPr>
        </p:pic>
        <p:sp>
          <p:nvSpPr>
            <p:cNvPr id="35" name="Text Placeholder 3">
              <a:extLst>
                <a:ext uri="{FF2B5EF4-FFF2-40B4-BE49-F238E27FC236}">
                  <a16:creationId xmlns:a16="http://schemas.microsoft.com/office/drawing/2014/main" id="{174028FF-3F6D-FCF4-A8A0-8C9AF9344740}"/>
                </a:ext>
              </a:extLst>
            </p:cNvPr>
            <p:cNvSpPr txBox="1">
              <a:spLocks/>
            </p:cNvSpPr>
            <p:nvPr/>
          </p:nvSpPr>
          <p:spPr>
            <a:xfrm>
              <a:off x="7878043" y="4393811"/>
              <a:ext cx="8693062" cy="10537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None/>
              </a:pPr>
              <a:r>
                <a:rPr lang="en-US" dirty="0">
                  <a:solidFill>
                    <a:srgbClr val="000154"/>
                  </a:solidFill>
                </a:rPr>
                <a:t>Webinar delivery and 360 support with 120 participants, live polling, social media campaign and joint policy brief</a:t>
              </a:r>
            </a:p>
          </p:txBody>
        </p:sp>
      </p:grpSp>
      <p:grpSp>
        <p:nvGrpSpPr>
          <p:cNvPr id="41" name="Group 40">
            <a:extLst>
              <a:ext uri="{FF2B5EF4-FFF2-40B4-BE49-F238E27FC236}">
                <a16:creationId xmlns:a16="http://schemas.microsoft.com/office/drawing/2014/main" id="{A5379FB9-F9E3-5064-3AEA-AD5A18F8265D}"/>
              </a:ext>
            </a:extLst>
          </p:cNvPr>
          <p:cNvGrpSpPr/>
          <p:nvPr/>
        </p:nvGrpSpPr>
        <p:grpSpPr>
          <a:xfrm>
            <a:off x="7289677" y="2888355"/>
            <a:ext cx="9281428" cy="1236108"/>
            <a:chOff x="7289677" y="3112852"/>
            <a:chExt cx="9281428" cy="1236108"/>
          </a:xfrm>
        </p:grpSpPr>
        <p:pic>
          <p:nvPicPr>
            <p:cNvPr id="19" name="Graphic 18" descr="Chevron arrows with solid fill">
              <a:extLst>
                <a:ext uri="{FF2B5EF4-FFF2-40B4-BE49-F238E27FC236}">
                  <a16:creationId xmlns:a16="http://schemas.microsoft.com/office/drawing/2014/main" id="{E2730316-0804-3727-114C-D38ED43E306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289677" y="3891760"/>
              <a:ext cx="457200" cy="457200"/>
            </a:xfrm>
            <a:prstGeom prst="rect">
              <a:avLst/>
            </a:prstGeom>
          </p:spPr>
        </p:pic>
        <p:sp>
          <p:nvSpPr>
            <p:cNvPr id="36" name="Text Placeholder 3">
              <a:extLst>
                <a:ext uri="{FF2B5EF4-FFF2-40B4-BE49-F238E27FC236}">
                  <a16:creationId xmlns:a16="http://schemas.microsoft.com/office/drawing/2014/main" id="{5568C8F6-A8F3-7337-A223-19AA0EE76313}"/>
                </a:ext>
              </a:extLst>
            </p:cNvPr>
            <p:cNvSpPr txBox="1">
              <a:spLocks/>
            </p:cNvSpPr>
            <p:nvPr/>
          </p:nvSpPr>
          <p:spPr>
            <a:xfrm>
              <a:off x="7878043" y="3112852"/>
              <a:ext cx="8693062" cy="692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lnSpcReduction="10000"/>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None/>
              </a:pPr>
              <a:r>
                <a:rPr lang="en-US" dirty="0">
                  <a:solidFill>
                    <a:srgbClr val="000154"/>
                  </a:solidFill>
                </a:rPr>
                <a:t>Facilitating CONCORDIA to engage with other Cybersecurity projects on the specific topic of expanding the use of cyber ranges for SMEs</a:t>
              </a:r>
            </a:p>
            <a:p>
              <a:pPr marL="0" indent="0" algn="l">
                <a:buNone/>
              </a:pPr>
              <a:endParaRPr lang="en-GB" dirty="0">
                <a:solidFill>
                  <a:srgbClr val="000154"/>
                </a:solidFill>
              </a:endParaRPr>
            </a:p>
          </p:txBody>
        </p:sp>
      </p:grpSp>
      <p:sp>
        <p:nvSpPr>
          <p:cNvPr id="48" name="Text Placeholder 3">
            <a:extLst>
              <a:ext uri="{FF2B5EF4-FFF2-40B4-BE49-F238E27FC236}">
                <a16:creationId xmlns:a16="http://schemas.microsoft.com/office/drawing/2014/main" id="{5A5912C7-B99E-BC7A-EAE4-214877442272}"/>
              </a:ext>
            </a:extLst>
          </p:cNvPr>
          <p:cNvSpPr txBox="1">
            <a:spLocks/>
          </p:cNvSpPr>
          <p:nvPr/>
        </p:nvSpPr>
        <p:spPr>
          <a:xfrm>
            <a:off x="7291441" y="1478819"/>
            <a:ext cx="9279664" cy="14197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800" i="1" dirty="0">
                <a:solidFill>
                  <a:srgbClr val="000154"/>
                </a:solidFill>
              </a:rPr>
              <a:t>Project Group: CONCORDIA, SPIDER &amp; FORESIGHT</a:t>
            </a:r>
          </a:p>
        </p:txBody>
      </p:sp>
      <p:sp>
        <p:nvSpPr>
          <p:cNvPr id="49" name="Text Placeholder 3">
            <a:extLst>
              <a:ext uri="{FF2B5EF4-FFF2-40B4-BE49-F238E27FC236}">
                <a16:creationId xmlns:a16="http://schemas.microsoft.com/office/drawing/2014/main" id="{A2B43A58-D30F-1461-7BEA-3E1DF56C2666}"/>
              </a:ext>
            </a:extLst>
          </p:cNvPr>
          <p:cNvSpPr txBox="1">
            <a:spLocks/>
          </p:cNvSpPr>
          <p:nvPr/>
        </p:nvSpPr>
        <p:spPr>
          <a:xfrm>
            <a:off x="1305283" y="6532984"/>
            <a:ext cx="4463468" cy="8435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it-IT" sz="2200" dirty="0">
                <a:solidFill>
                  <a:srgbClr val="000154"/>
                </a:solidFill>
              </a:rPr>
              <a:t>Martin </a:t>
            </a:r>
            <a:r>
              <a:rPr lang="it-IT" sz="2200" dirty="0" err="1">
                <a:solidFill>
                  <a:srgbClr val="000154"/>
                </a:solidFill>
              </a:rPr>
              <a:t>Horak</a:t>
            </a:r>
            <a:r>
              <a:rPr lang="it-IT" sz="2200" dirty="0">
                <a:solidFill>
                  <a:srgbClr val="000154"/>
                </a:solidFill>
              </a:rPr>
              <a:t>, Masaryk University</a:t>
            </a:r>
            <a:endParaRPr lang="es-ES" sz="2200" dirty="0">
              <a:solidFill>
                <a:srgbClr val="000154"/>
              </a:solidFill>
            </a:endParaRPr>
          </a:p>
        </p:txBody>
      </p:sp>
      <p:pic>
        <p:nvPicPr>
          <p:cNvPr id="51" name="Graphic 50" descr="Female Profile with solid fill">
            <a:extLst>
              <a:ext uri="{FF2B5EF4-FFF2-40B4-BE49-F238E27FC236}">
                <a16:creationId xmlns:a16="http://schemas.microsoft.com/office/drawing/2014/main" id="{3713BA00-0FF4-497C-E672-A6DB1435631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5108" y="6488692"/>
            <a:ext cx="574703" cy="574703"/>
          </a:xfrm>
          <a:prstGeom prst="rect">
            <a:avLst/>
          </a:prstGeom>
        </p:spPr>
      </p:pic>
      <p:pic>
        <p:nvPicPr>
          <p:cNvPr id="52" name="Picture 51" descr="Logo&#10;&#10;Description automatically generated with low confidence">
            <a:extLst>
              <a:ext uri="{FF2B5EF4-FFF2-40B4-BE49-F238E27FC236}">
                <a16:creationId xmlns:a16="http://schemas.microsoft.com/office/drawing/2014/main" id="{A6DCE745-E836-C3BF-9204-8114E664363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1219" y="4330928"/>
            <a:ext cx="660499" cy="675910"/>
          </a:xfrm>
          <a:prstGeom prst="rect">
            <a:avLst/>
          </a:prstGeom>
        </p:spPr>
      </p:pic>
      <p:pic>
        <p:nvPicPr>
          <p:cNvPr id="53" name="Graphic 52" descr="Flip calendar with solid fill">
            <a:extLst>
              <a:ext uri="{FF2B5EF4-FFF2-40B4-BE49-F238E27FC236}">
                <a16:creationId xmlns:a16="http://schemas.microsoft.com/office/drawing/2014/main" id="{472EE24E-E341-2F2A-A251-88B82FDF533E}"/>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41888" y="4981015"/>
            <a:ext cx="529879" cy="529879"/>
          </a:xfrm>
          <a:prstGeom prst="rect">
            <a:avLst/>
          </a:prstGeom>
        </p:spPr>
      </p:pic>
      <p:pic>
        <p:nvPicPr>
          <p:cNvPr id="54" name="Picture 53" descr="A picture containing shape&#10;&#10;Description automatically generated">
            <a:extLst>
              <a:ext uri="{FF2B5EF4-FFF2-40B4-BE49-F238E27FC236}">
                <a16:creationId xmlns:a16="http://schemas.microsoft.com/office/drawing/2014/main" id="{DD60C138-4323-8B03-3082-47EE3EEC58C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b="16236"/>
          <a:stretch/>
        </p:blipFill>
        <p:spPr>
          <a:xfrm>
            <a:off x="585203" y="3898880"/>
            <a:ext cx="486564" cy="320510"/>
          </a:xfrm>
          <a:prstGeom prst="rect">
            <a:avLst/>
          </a:prstGeom>
        </p:spPr>
      </p:pic>
      <p:sp>
        <p:nvSpPr>
          <p:cNvPr id="55" name="Text Placeholder 3">
            <a:extLst>
              <a:ext uri="{FF2B5EF4-FFF2-40B4-BE49-F238E27FC236}">
                <a16:creationId xmlns:a16="http://schemas.microsoft.com/office/drawing/2014/main" id="{E23E0DF7-B798-CA85-39B2-DD58CBAB5A37}"/>
              </a:ext>
            </a:extLst>
          </p:cNvPr>
          <p:cNvSpPr txBox="1">
            <a:spLocks/>
          </p:cNvSpPr>
          <p:nvPr/>
        </p:nvSpPr>
        <p:spPr>
          <a:xfrm>
            <a:off x="1344692" y="5078846"/>
            <a:ext cx="4543282" cy="5311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200" dirty="0">
                <a:solidFill>
                  <a:srgbClr val="000154"/>
                </a:solidFill>
              </a:rPr>
              <a:t>2019 - 2022</a:t>
            </a:r>
            <a:endParaRPr lang="es-ES" sz="2200" dirty="0">
              <a:solidFill>
                <a:srgbClr val="000154"/>
              </a:solidFill>
            </a:endParaRPr>
          </a:p>
        </p:txBody>
      </p:sp>
      <p:sp>
        <p:nvSpPr>
          <p:cNvPr id="2" name="Title 1">
            <a:extLst>
              <a:ext uri="{FF2B5EF4-FFF2-40B4-BE49-F238E27FC236}">
                <a16:creationId xmlns:a16="http://schemas.microsoft.com/office/drawing/2014/main" id="{6124732F-3AB9-0F2E-346F-3FAA9B6E16DC}"/>
              </a:ext>
            </a:extLst>
          </p:cNvPr>
          <p:cNvSpPr>
            <a:spLocks noGrp="1"/>
          </p:cNvSpPr>
          <p:nvPr>
            <p:ph type="title"/>
          </p:nvPr>
        </p:nvSpPr>
        <p:spPr>
          <a:xfrm>
            <a:off x="7229971" y="27575"/>
            <a:ext cx="9468124" cy="1169552"/>
          </a:xfrm>
        </p:spPr>
        <p:txBody>
          <a:bodyPr>
            <a:normAutofit/>
          </a:bodyPr>
          <a:lstStyle/>
          <a:p>
            <a:r>
              <a:rPr lang="en-GB" sz="3600" b="1" dirty="0">
                <a:solidFill>
                  <a:srgbClr val="FF5E00"/>
                </a:solidFill>
                <a:latin typeface="+mn-lt"/>
                <a:ea typeface="Verdana"/>
                <a:cs typeface="Verdana"/>
              </a:rPr>
              <a:t>Targeting potential users of results</a:t>
            </a:r>
            <a:endParaRPr lang="en-GB" sz="3600" b="1" dirty="0">
              <a:solidFill>
                <a:srgbClr val="FF5E00"/>
              </a:solidFill>
              <a:latin typeface="+mn-lt"/>
              <a:ea typeface="Verdana"/>
              <a:cs typeface="Verdana"/>
              <a:sym typeface="Verdana"/>
            </a:endParaRPr>
          </a:p>
        </p:txBody>
      </p:sp>
      <p:sp>
        <p:nvSpPr>
          <p:cNvPr id="1074" name="Text Placeholder 3">
            <a:extLst>
              <a:ext uri="{FF2B5EF4-FFF2-40B4-BE49-F238E27FC236}">
                <a16:creationId xmlns:a16="http://schemas.microsoft.com/office/drawing/2014/main" id="{DECE5B73-54E0-20AD-252A-8AAF25D6E53A}"/>
              </a:ext>
            </a:extLst>
          </p:cNvPr>
          <p:cNvSpPr txBox="1">
            <a:spLocks/>
          </p:cNvSpPr>
          <p:nvPr/>
        </p:nvSpPr>
        <p:spPr>
          <a:xfrm>
            <a:off x="1277209" y="7037403"/>
            <a:ext cx="5007500" cy="172782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92500" lnSpcReduction="10000"/>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None/>
            </a:pPr>
            <a:r>
              <a:rPr lang="en-US" sz="2100" i="1" dirty="0">
                <a:solidFill>
                  <a:srgbClr val="000154"/>
                </a:solidFill>
              </a:rPr>
              <a:t>I would like to express my gratitude to the whole team for the initiative, effort and a great looking final policy brief. I hope we can continue the great cooperation and possibly </a:t>
            </a:r>
            <a:r>
              <a:rPr lang="en-US" sz="2100" i="1" dirty="0" err="1">
                <a:solidFill>
                  <a:srgbClr val="000154"/>
                </a:solidFill>
              </a:rPr>
              <a:t>organise</a:t>
            </a:r>
            <a:r>
              <a:rPr lang="en-US" sz="2100" i="1" dirty="0">
                <a:solidFill>
                  <a:srgbClr val="000154"/>
                </a:solidFill>
              </a:rPr>
              <a:t> a final clustering event between our projects “Damir </a:t>
            </a:r>
            <a:r>
              <a:rPr lang="en-US" sz="2100" i="1" dirty="0" err="1">
                <a:solidFill>
                  <a:srgbClr val="000154"/>
                </a:solidFill>
              </a:rPr>
              <a:t>Haskovic</a:t>
            </a:r>
            <a:r>
              <a:rPr lang="en-US" sz="2100" i="1" dirty="0">
                <a:solidFill>
                  <a:srgbClr val="000154"/>
                </a:solidFill>
              </a:rPr>
              <a:t> </a:t>
            </a:r>
            <a:r>
              <a:rPr lang="it-IT" sz="2100" i="1" dirty="0">
                <a:solidFill>
                  <a:srgbClr val="000154"/>
                </a:solidFill>
              </a:rPr>
              <a:t>MINDS &amp; SPARKS  &amp; FORESIGHT</a:t>
            </a:r>
            <a:endParaRPr lang="en-US" sz="2100" i="1" dirty="0">
              <a:solidFill>
                <a:srgbClr val="000154"/>
              </a:solidFill>
            </a:endParaRPr>
          </a:p>
          <a:p>
            <a:pPr marL="0" indent="0" algn="l">
              <a:buFont typeface="Segoe UI" panose="020B0502040204020203" pitchFamily="34" charset="0"/>
              <a:buNone/>
            </a:pPr>
            <a:endParaRPr lang="es-ES" sz="2200" dirty="0">
              <a:solidFill>
                <a:srgbClr val="000154"/>
              </a:solidFill>
            </a:endParaRPr>
          </a:p>
        </p:txBody>
      </p:sp>
      <p:pic>
        <p:nvPicPr>
          <p:cNvPr id="42" name="Content Placeholder 5" descr="A picture containing text, person, indoor, electronics to promote a survey&#10;">
            <a:extLst>
              <a:ext uri="{FF2B5EF4-FFF2-40B4-BE49-F238E27FC236}">
                <a16:creationId xmlns:a16="http://schemas.microsoft.com/office/drawing/2014/main" id="{2C799ECF-874D-999A-CF89-2B440EC979C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790665" y="6509113"/>
            <a:ext cx="2237419" cy="3175999"/>
          </a:xfrm>
          <a:prstGeom prst="rect">
            <a:avLst/>
          </a:prstGeom>
        </p:spPr>
      </p:pic>
      <p:pic>
        <p:nvPicPr>
          <p:cNvPr id="43" name="Immagine 1" descr="Factsheet sample">
            <a:extLst>
              <a:ext uri="{FF2B5EF4-FFF2-40B4-BE49-F238E27FC236}">
                <a16:creationId xmlns:a16="http://schemas.microsoft.com/office/drawing/2014/main" id="{31CC9647-2DFC-9F4B-499D-1B7E08842F6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853189" y="7743623"/>
            <a:ext cx="1871103" cy="1323439"/>
          </a:xfrm>
          <a:prstGeom prst="rect">
            <a:avLst/>
          </a:prstGeom>
        </p:spPr>
      </p:pic>
      <p:sp>
        <p:nvSpPr>
          <p:cNvPr id="46" name="TextBox 45">
            <a:extLst>
              <a:ext uri="{FF2B5EF4-FFF2-40B4-BE49-F238E27FC236}">
                <a16:creationId xmlns:a16="http://schemas.microsoft.com/office/drawing/2014/main" id="{75CA67FD-03F8-F035-D76F-E67A5A61287C}"/>
              </a:ext>
            </a:extLst>
          </p:cNvPr>
          <p:cNvSpPr txBox="1"/>
          <p:nvPr/>
        </p:nvSpPr>
        <p:spPr>
          <a:xfrm>
            <a:off x="9157878" y="4602614"/>
            <a:ext cx="3308489" cy="707886"/>
          </a:xfrm>
          <a:prstGeom prst="rect">
            <a:avLst/>
          </a:prstGeom>
          <a:noFill/>
        </p:spPr>
        <p:txBody>
          <a:bodyPr wrap="square" rtlCol="0">
            <a:spAutoFit/>
          </a:bodyPr>
          <a:lstStyle/>
          <a:p>
            <a:pPr algn="ctr"/>
            <a:r>
              <a:rPr lang="en-US" sz="2000" b="1" dirty="0">
                <a:hlinkClick r:id="rId17"/>
              </a:rPr>
              <a:t>Webinar</a:t>
            </a:r>
            <a:r>
              <a:rPr lang="en-US" sz="2000" b="1" dirty="0"/>
              <a:t> planning, recruitment &amp; delivery</a:t>
            </a:r>
          </a:p>
        </p:txBody>
      </p:sp>
      <p:sp>
        <p:nvSpPr>
          <p:cNvPr id="56" name="TextBox 55">
            <a:extLst>
              <a:ext uri="{FF2B5EF4-FFF2-40B4-BE49-F238E27FC236}">
                <a16:creationId xmlns:a16="http://schemas.microsoft.com/office/drawing/2014/main" id="{43557BC4-F1C1-7698-A97F-C0070854B84D}"/>
              </a:ext>
            </a:extLst>
          </p:cNvPr>
          <p:cNvSpPr txBox="1"/>
          <p:nvPr/>
        </p:nvSpPr>
        <p:spPr>
          <a:xfrm>
            <a:off x="10929352" y="8263564"/>
            <a:ext cx="1795488" cy="1323439"/>
          </a:xfrm>
          <a:prstGeom prst="rect">
            <a:avLst/>
          </a:prstGeom>
          <a:noFill/>
        </p:spPr>
        <p:txBody>
          <a:bodyPr wrap="square" rtlCol="0">
            <a:spAutoFit/>
          </a:bodyPr>
          <a:lstStyle/>
          <a:p>
            <a:pPr algn="ctr"/>
            <a:r>
              <a:rPr lang="en-US" sz="2000" b="1" dirty="0">
                <a:hlinkClick r:id="rId18"/>
              </a:rPr>
              <a:t>Post-event policy brief </a:t>
            </a:r>
            <a:r>
              <a:rPr lang="en-US" sz="2000" b="1" dirty="0"/>
              <a:t>disseminated by the EC</a:t>
            </a:r>
          </a:p>
        </p:txBody>
      </p:sp>
      <p:sp>
        <p:nvSpPr>
          <p:cNvPr id="59" name="TextBox 58">
            <a:extLst>
              <a:ext uri="{FF2B5EF4-FFF2-40B4-BE49-F238E27FC236}">
                <a16:creationId xmlns:a16="http://schemas.microsoft.com/office/drawing/2014/main" id="{CBDC2C87-4C28-BE32-E188-8B21CC0E18E7}"/>
              </a:ext>
            </a:extLst>
          </p:cNvPr>
          <p:cNvSpPr txBox="1"/>
          <p:nvPr/>
        </p:nvSpPr>
        <p:spPr>
          <a:xfrm>
            <a:off x="15611813" y="6817553"/>
            <a:ext cx="1795488" cy="1323439"/>
          </a:xfrm>
          <a:prstGeom prst="rect">
            <a:avLst/>
          </a:prstGeom>
          <a:noFill/>
        </p:spPr>
        <p:txBody>
          <a:bodyPr wrap="square" rtlCol="0">
            <a:spAutoFit/>
          </a:bodyPr>
          <a:lstStyle/>
          <a:p>
            <a:pPr algn="ctr"/>
            <a:r>
              <a:rPr lang="en-US" sz="2000" b="1" dirty="0"/>
              <a:t>Live polling &amp; post-event adoption survey </a:t>
            </a:r>
          </a:p>
        </p:txBody>
      </p:sp>
      <p:cxnSp>
        <p:nvCxnSpPr>
          <p:cNvPr id="60" name="Connector: Elbow 49">
            <a:extLst>
              <a:ext uri="{FF2B5EF4-FFF2-40B4-BE49-F238E27FC236}">
                <a16:creationId xmlns:a16="http://schemas.microsoft.com/office/drawing/2014/main" id="{83D2A8B0-1118-2537-F659-3F89B18A4B84}"/>
              </a:ext>
            </a:extLst>
          </p:cNvPr>
          <p:cNvCxnSpPr>
            <a:cxnSpLocks/>
          </p:cNvCxnSpPr>
          <p:nvPr/>
        </p:nvCxnSpPr>
        <p:spPr>
          <a:xfrm rot="10800000" flipV="1">
            <a:off x="15048353" y="6746035"/>
            <a:ext cx="1302509" cy="1105788"/>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pic>
        <p:nvPicPr>
          <p:cNvPr id="61" name="Immagine 3" descr="Video screenshot">
            <a:extLst>
              <a:ext uri="{FF2B5EF4-FFF2-40B4-BE49-F238E27FC236}">
                <a16:creationId xmlns:a16="http://schemas.microsoft.com/office/drawing/2014/main" id="{A06412C7-EBC6-4EFB-8DA4-12AD105009F2}"/>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888876" y="8462258"/>
            <a:ext cx="2004789" cy="1127303"/>
          </a:xfrm>
          <a:prstGeom prst="rect">
            <a:avLst/>
          </a:prstGeom>
        </p:spPr>
      </p:pic>
      <p:sp>
        <p:nvSpPr>
          <p:cNvPr id="62" name="TextBox 61">
            <a:extLst>
              <a:ext uri="{FF2B5EF4-FFF2-40B4-BE49-F238E27FC236}">
                <a16:creationId xmlns:a16="http://schemas.microsoft.com/office/drawing/2014/main" id="{D24D2C38-C507-4477-D4E2-BCBC69808677}"/>
              </a:ext>
            </a:extLst>
          </p:cNvPr>
          <p:cNvSpPr txBox="1"/>
          <p:nvPr/>
        </p:nvSpPr>
        <p:spPr>
          <a:xfrm>
            <a:off x="8862235" y="7787049"/>
            <a:ext cx="1795488" cy="707886"/>
          </a:xfrm>
          <a:prstGeom prst="rect">
            <a:avLst/>
          </a:prstGeom>
          <a:noFill/>
        </p:spPr>
        <p:txBody>
          <a:bodyPr wrap="square" rtlCol="0">
            <a:spAutoFit/>
          </a:bodyPr>
          <a:lstStyle/>
          <a:p>
            <a:pPr algn="ctr"/>
            <a:r>
              <a:rPr lang="en-US" sz="2000" b="1" dirty="0"/>
              <a:t>Joint video and factsheet</a:t>
            </a:r>
          </a:p>
        </p:txBody>
      </p:sp>
      <p:sp>
        <p:nvSpPr>
          <p:cNvPr id="63" name="TextBox 62">
            <a:extLst>
              <a:ext uri="{FF2B5EF4-FFF2-40B4-BE49-F238E27FC236}">
                <a16:creationId xmlns:a16="http://schemas.microsoft.com/office/drawing/2014/main" id="{8F050814-6AC8-0CA6-074C-12D0C57787AD}"/>
              </a:ext>
            </a:extLst>
          </p:cNvPr>
          <p:cNvSpPr txBox="1"/>
          <p:nvPr/>
        </p:nvSpPr>
        <p:spPr>
          <a:xfrm>
            <a:off x="6751805" y="4917584"/>
            <a:ext cx="1977062" cy="1015663"/>
          </a:xfrm>
          <a:prstGeom prst="rect">
            <a:avLst/>
          </a:prstGeom>
          <a:noFill/>
        </p:spPr>
        <p:txBody>
          <a:bodyPr wrap="square" rtlCol="0">
            <a:spAutoFit/>
          </a:bodyPr>
          <a:lstStyle/>
          <a:p>
            <a:pPr algn="ctr"/>
            <a:r>
              <a:rPr lang="en-US" sz="2000" b="1" dirty="0"/>
              <a:t>Project Group definition &amp; strategy</a:t>
            </a:r>
          </a:p>
        </p:txBody>
      </p:sp>
      <p:cxnSp>
        <p:nvCxnSpPr>
          <p:cNvPr id="1024" name="Connector: Elbow 49">
            <a:extLst>
              <a:ext uri="{FF2B5EF4-FFF2-40B4-BE49-F238E27FC236}">
                <a16:creationId xmlns:a16="http://schemas.microsoft.com/office/drawing/2014/main" id="{0B14430D-0069-11FF-8E85-CC82B40F7B25}"/>
              </a:ext>
            </a:extLst>
          </p:cNvPr>
          <p:cNvCxnSpPr>
            <a:cxnSpLocks/>
          </p:cNvCxnSpPr>
          <p:nvPr/>
        </p:nvCxnSpPr>
        <p:spPr>
          <a:xfrm>
            <a:off x="8248444" y="5644944"/>
            <a:ext cx="973052" cy="519995"/>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pic>
        <p:nvPicPr>
          <p:cNvPr id="1025" name="Immagine 5" descr="Social media campaign sample">
            <a:extLst>
              <a:ext uri="{FF2B5EF4-FFF2-40B4-BE49-F238E27FC236}">
                <a16:creationId xmlns:a16="http://schemas.microsoft.com/office/drawing/2014/main" id="{722FC303-F106-DD7B-DF90-F48EC37B8D76}"/>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3246802" y="5174303"/>
            <a:ext cx="3567015" cy="1214665"/>
          </a:xfrm>
          <a:prstGeom prst="rect">
            <a:avLst/>
          </a:prstGeom>
        </p:spPr>
      </p:pic>
      <p:pic>
        <p:nvPicPr>
          <p:cNvPr id="1047" name="Picture 1046" descr="Webinar promotion sample">
            <a:extLst>
              <a:ext uri="{FF2B5EF4-FFF2-40B4-BE49-F238E27FC236}">
                <a16:creationId xmlns:a16="http://schemas.microsoft.com/office/drawing/2014/main" id="{016EFCBC-237B-FB1C-3CC9-3E9058C7C0A5}"/>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419451" y="5254567"/>
            <a:ext cx="3152547" cy="1782120"/>
          </a:xfrm>
          <a:prstGeom prst="rect">
            <a:avLst/>
          </a:prstGeom>
        </p:spPr>
      </p:pic>
      <p:sp>
        <p:nvSpPr>
          <p:cNvPr id="1048" name="TextBox 1047">
            <a:extLst>
              <a:ext uri="{FF2B5EF4-FFF2-40B4-BE49-F238E27FC236}">
                <a16:creationId xmlns:a16="http://schemas.microsoft.com/office/drawing/2014/main" id="{440ADD2A-189E-7BE3-9951-18B7F5598033}"/>
              </a:ext>
            </a:extLst>
          </p:cNvPr>
          <p:cNvSpPr txBox="1"/>
          <p:nvPr/>
        </p:nvSpPr>
        <p:spPr>
          <a:xfrm>
            <a:off x="13328404" y="4804934"/>
            <a:ext cx="3308489" cy="400110"/>
          </a:xfrm>
          <a:prstGeom prst="rect">
            <a:avLst/>
          </a:prstGeom>
          <a:noFill/>
        </p:spPr>
        <p:txBody>
          <a:bodyPr wrap="square" rtlCol="0">
            <a:spAutoFit/>
          </a:bodyPr>
          <a:lstStyle/>
          <a:p>
            <a:pPr algn="ctr"/>
            <a:r>
              <a:rPr lang="en-US" sz="2000" b="1" dirty="0"/>
              <a:t>Social media campaign</a:t>
            </a:r>
          </a:p>
        </p:txBody>
      </p:sp>
      <p:cxnSp>
        <p:nvCxnSpPr>
          <p:cNvPr id="1052" name="Straight Connector 1051">
            <a:extLst>
              <a:ext uri="{FF2B5EF4-FFF2-40B4-BE49-F238E27FC236}">
                <a16:creationId xmlns:a16="http://schemas.microsoft.com/office/drawing/2014/main" id="{3C15F3E9-043B-8DBF-CD1C-7290EDE34F76}"/>
              </a:ext>
            </a:extLst>
          </p:cNvPr>
          <p:cNvCxnSpPr/>
          <p:nvPr/>
        </p:nvCxnSpPr>
        <p:spPr>
          <a:xfrm>
            <a:off x="6751805" y="412304"/>
            <a:ext cx="0" cy="4328939"/>
          </a:xfrm>
          <a:prstGeom prst="line">
            <a:avLst/>
          </a:prstGeom>
          <a:noFill/>
          <a:ln w="25400" cap="flat">
            <a:solidFill>
              <a:srgbClr val="000154"/>
            </a:solidFill>
            <a:prstDash val="solid"/>
            <a:miter lim="400000"/>
          </a:ln>
          <a:effectLst/>
        </p:spPr>
        <p:style>
          <a:lnRef idx="0">
            <a:scrgbClr r="0" g="0" b="0"/>
          </a:lnRef>
          <a:fillRef idx="0">
            <a:scrgbClr r="0" g="0" b="0"/>
          </a:fillRef>
          <a:effectRef idx="0">
            <a:scrgbClr r="0" g="0" b="0"/>
          </a:effectRef>
          <a:fontRef idx="none"/>
        </p:style>
      </p:cxnSp>
      <p:pic>
        <p:nvPicPr>
          <p:cNvPr id="1053" name="Immagine 6">
            <a:extLst>
              <a:ext uri="{FF2B5EF4-FFF2-40B4-BE49-F238E27FC236}">
                <a16:creationId xmlns:a16="http://schemas.microsoft.com/office/drawing/2014/main" id="{74547990-A43A-7974-49A3-252C9C4065D3}"/>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814953" y="6536231"/>
            <a:ext cx="1285875" cy="342900"/>
          </a:xfrm>
          <a:prstGeom prst="rect">
            <a:avLst/>
          </a:prstGeom>
        </p:spPr>
      </p:pic>
      <p:pic>
        <p:nvPicPr>
          <p:cNvPr id="1054" name="Immagine 4">
            <a:extLst>
              <a:ext uri="{FF2B5EF4-FFF2-40B4-BE49-F238E27FC236}">
                <a16:creationId xmlns:a16="http://schemas.microsoft.com/office/drawing/2014/main" id="{6A7ED3D4-C0BE-F649-835F-C0D581F2D5DF}"/>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463537" y="6441091"/>
            <a:ext cx="1270490" cy="424720"/>
          </a:xfrm>
          <a:prstGeom prst="rect">
            <a:avLst/>
          </a:prstGeom>
        </p:spPr>
      </p:pic>
      <p:pic>
        <p:nvPicPr>
          <p:cNvPr id="1055" name="Immagine 7">
            <a:extLst>
              <a:ext uri="{FF2B5EF4-FFF2-40B4-BE49-F238E27FC236}">
                <a16:creationId xmlns:a16="http://schemas.microsoft.com/office/drawing/2014/main" id="{D9F2E83B-EDCD-0F48-8560-4BF2E7C20D61}"/>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040253" y="5842142"/>
            <a:ext cx="1549400" cy="464820"/>
          </a:xfrm>
          <a:prstGeom prst="rect">
            <a:avLst/>
          </a:prstGeom>
        </p:spPr>
      </p:pic>
    </p:spTree>
    <p:extLst>
      <p:ext uri="{BB962C8B-B14F-4D97-AF65-F5344CB8AC3E}">
        <p14:creationId xmlns:p14="http://schemas.microsoft.com/office/powerpoint/2010/main" val="353431774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C48F72-BC7D-C091-63F2-602E9CB4581F}"/>
              </a:ext>
            </a:extLst>
          </p:cNvPr>
          <p:cNvSpPr>
            <a:spLocks noGrp="1"/>
          </p:cNvSpPr>
          <p:nvPr>
            <p:ph type="sldNum" sz="quarter" idx="2"/>
          </p:nvPr>
        </p:nvSpPr>
        <p:spPr>
          <a:xfrm>
            <a:off x="16149517" y="8944196"/>
            <a:ext cx="720080" cy="476086"/>
          </a:xfrm>
          <a:prstGeom prst="rect">
            <a:avLst/>
          </a:prstGeom>
        </p:spPr>
        <p:txBody>
          <a:bodyPr/>
          <a:lstStyle>
            <a:lvl1pPr algn="ctr" defTabSz="584200">
              <a:defRPr sz="2000">
                <a:solidFill>
                  <a:srgbClr val="000154"/>
                </a:solidFill>
                <a:latin typeface="+mn-lt"/>
                <a:ea typeface="Verdana" panose="020B0604030504040204" pitchFamily="34" charset="0"/>
                <a:cs typeface="Segoe UI" panose="020B0502040204020203" pitchFamily="34" charset="0"/>
                <a:sym typeface="Calibri"/>
              </a:defRPr>
            </a:lvl1pPr>
            <a:lvl2pPr indent="228600" algn="ctr" defTabSz="584200">
              <a:defRPr sz="3600">
                <a:latin typeface="+mn-lt"/>
                <a:ea typeface="+mn-ea"/>
                <a:cs typeface="+mn-cs"/>
                <a:sym typeface="Calibri"/>
              </a:defRPr>
            </a:lvl2pPr>
            <a:lvl3pPr indent="457200" algn="ctr" defTabSz="584200">
              <a:defRPr sz="3600">
                <a:latin typeface="+mn-lt"/>
                <a:ea typeface="+mn-ea"/>
                <a:cs typeface="+mn-cs"/>
                <a:sym typeface="Calibri"/>
              </a:defRPr>
            </a:lvl3pPr>
            <a:lvl4pPr indent="685800" algn="ctr" defTabSz="584200">
              <a:defRPr sz="3600">
                <a:latin typeface="+mn-lt"/>
                <a:ea typeface="+mn-ea"/>
                <a:cs typeface="+mn-cs"/>
                <a:sym typeface="Calibri"/>
              </a:defRPr>
            </a:lvl4pPr>
            <a:lvl5pPr indent="914400" algn="ctr" defTabSz="584200">
              <a:defRPr sz="3600">
                <a:latin typeface="+mn-lt"/>
                <a:ea typeface="+mn-ea"/>
                <a:cs typeface="+mn-cs"/>
                <a:sym typeface="Calibri"/>
              </a:defRPr>
            </a:lvl5pPr>
            <a:lvl6pPr indent="1143000" algn="ctr" defTabSz="584200">
              <a:defRPr sz="3600">
                <a:latin typeface="+mn-lt"/>
                <a:ea typeface="+mn-ea"/>
                <a:cs typeface="+mn-cs"/>
                <a:sym typeface="Calibri"/>
              </a:defRPr>
            </a:lvl6pPr>
            <a:lvl7pPr indent="1371600" algn="ctr" defTabSz="584200">
              <a:defRPr sz="3600">
                <a:latin typeface="+mn-lt"/>
                <a:ea typeface="+mn-ea"/>
                <a:cs typeface="+mn-cs"/>
                <a:sym typeface="Calibri"/>
              </a:defRPr>
            </a:lvl7pPr>
            <a:lvl8pPr indent="1600200" algn="ctr" defTabSz="584200">
              <a:defRPr sz="3600">
                <a:latin typeface="+mn-lt"/>
                <a:ea typeface="+mn-ea"/>
                <a:cs typeface="+mn-cs"/>
                <a:sym typeface="Calibri"/>
              </a:defRPr>
            </a:lvl8pPr>
            <a:lvl9pPr indent="1828800" algn="ctr" defTabSz="584200">
              <a:defRPr sz="3600">
                <a:latin typeface="+mn-lt"/>
                <a:ea typeface="+mn-ea"/>
                <a:cs typeface="+mn-cs"/>
                <a:sym typeface="Calibri"/>
              </a:defRPr>
            </a:lvl9pPr>
          </a:lstStyle>
          <a:p>
            <a:fld id="{86CB4B4D-7CA3-9044-876B-883B54F8677D}" type="slidenum">
              <a:rPr lang="it-IT" smtClean="0"/>
              <a:pPr/>
              <a:t>7</a:t>
            </a:fld>
            <a:endParaRPr lang="it-IT" dirty="0"/>
          </a:p>
        </p:txBody>
      </p:sp>
      <p:sp>
        <p:nvSpPr>
          <p:cNvPr id="7" name="Text Placeholder 3">
            <a:extLst>
              <a:ext uri="{FF2B5EF4-FFF2-40B4-BE49-F238E27FC236}">
                <a16:creationId xmlns:a16="http://schemas.microsoft.com/office/drawing/2014/main" id="{4D7C61E6-5D11-2995-626C-7A8813C1F8C2}"/>
              </a:ext>
            </a:extLst>
          </p:cNvPr>
          <p:cNvSpPr>
            <a:spLocks noGrp="1"/>
          </p:cNvSpPr>
          <p:nvPr>
            <p:ph type="body" idx="1"/>
          </p:nvPr>
        </p:nvSpPr>
        <p:spPr>
          <a:xfrm>
            <a:off x="552436" y="2212504"/>
            <a:ext cx="5312733" cy="1671405"/>
          </a:xfrm>
        </p:spPr>
        <p:txBody>
          <a:bodyPr>
            <a:normAutofit lnSpcReduction="10000"/>
          </a:bodyPr>
          <a:lstStyle/>
          <a:p>
            <a:pPr marL="0" indent="0" algn="l">
              <a:buNone/>
            </a:pPr>
            <a:r>
              <a:rPr lang="en-GB" b="1" i="1" dirty="0">
                <a:solidFill>
                  <a:srgbClr val="000154"/>
                </a:solidFill>
                <a:latin typeface="Calibri" panose="020F0502020204030204" pitchFamily="34" charset="0"/>
                <a:cs typeface="Calibri" panose="020F0502020204030204" pitchFamily="34" charset="0"/>
              </a:rPr>
              <a:t>Med-N-Change</a:t>
            </a:r>
            <a:r>
              <a:rPr lang="en-GB" i="1" dirty="0">
                <a:solidFill>
                  <a:srgbClr val="000154"/>
                </a:solidFill>
                <a:latin typeface="Calibri" panose="020F0502020204030204" pitchFamily="34" charset="0"/>
                <a:cs typeface="Calibri" panose="020F0502020204030204" pitchFamily="34" charset="0"/>
              </a:rPr>
              <a:t> - Assessing the interactive effects of Nitrogen addition and climate change on soil processes through the biological soil crust in Mediterranean ecosystems</a:t>
            </a:r>
            <a:endParaRPr lang="en-GB" sz="2800" dirty="0">
              <a:solidFill>
                <a:srgbClr val="000154"/>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E7A5D375-901C-ED61-FAA0-806709C35936}"/>
              </a:ext>
            </a:extLst>
          </p:cNvPr>
          <p:cNvSpPr/>
          <p:nvPr/>
        </p:nvSpPr>
        <p:spPr>
          <a:xfrm>
            <a:off x="0" y="8565979"/>
            <a:ext cx="5698788" cy="1013189"/>
          </a:xfrm>
          <a:prstGeom prst="rect">
            <a:avLst/>
          </a:prstGeom>
          <a:solidFill>
            <a:schemeClr val="bg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7" name="Text Placeholder 3">
            <a:extLst>
              <a:ext uri="{FF2B5EF4-FFF2-40B4-BE49-F238E27FC236}">
                <a16:creationId xmlns:a16="http://schemas.microsoft.com/office/drawing/2014/main" id="{74784EAC-1C13-9A87-1FB5-B81A2AB72A2D}"/>
              </a:ext>
            </a:extLst>
          </p:cNvPr>
          <p:cNvSpPr txBox="1">
            <a:spLocks/>
          </p:cNvSpPr>
          <p:nvPr/>
        </p:nvSpPr>
        <p:spPr>
          <a:xfrm>
            <a:off x="1321887" y="4047007"/>
            <a:ext cx="4463468" cy="12156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fr-FR" sz="2200" dirty="0">
                <a:solidFill>
                  <a:srgbClr val="000154"/>
                </a:solidFill>
              </a:rPr>
              <a:t>EXCELLENT SCIENCE - Marie </a:t>
            </a:r>
            <a:r>
              <a:rPr lang="fr-FR" sz="2200" dirty="0" err="1">
                <a:solidFill>
                  <a:srgbClr val="000154"/>
                </a:solidFill>
              </a:rPr>
              <a:t>Skłodowska</a:t>
            </a:r>
            <a:r>
              <a:rPr lang="fr-FR" sz="2200" dirty="0">
                <a:solidFill>
                  <a:srgbClr val="000154"/>
                </a:solidFill>
              </a:rPr>
              <a:t>-Curie Action</a:t>
            </a:r>
            <a:endParaRPr lang="pt-BR" sz="2200" b="1" dirty="0">
              <a:solidFill>
                <a:srgbClr val="000154"/>
              </a:solidFill>
            </a:endParaRPr>
          </a:p>
        </p:txBody>
      </p:sp>
      <p:pic>
        <p:nvPicPr>
          <p:cNvPr id="29" name="Graphic 28" descr="Building with solid fill">
            <a:extLst>
              <a:ext uri="{FF2B5EF4-FFF2-40B4-BE49-F238E27FC236}">
                <a16:creationId xmlns:a16="http://schemas.microsoft.com/office/drawing/2014/main" id="{16AAABCD-A962-BE8E-F058-9BCF3B88157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6670" y="6377962"/>
            <a:ext cx="574703" cy="574703"/>
          </a:xfrm>
          <a:prstGeom prst="rect">
            <a:avLst/>
          </a:prstGeom>
        </p:spPr>
      </p:pic>
      <p:sp>
        <p:nvSpPr>
          <p:cNvPr id="30" name="Text Placeholder 3">
            <a:extLst>
              <a:ext uri="{FF2B5EF4-FFF2-40B4-BE49-F238E27FC236}">
                <a16:creationId xmlns:a16="http://schemas.microsoft.com/office/drawing/2014/main" id="{D2593A45-D493-2572-9AD5-3B05F00A6039}"/>
              </a:ext>
            </a:extLst>
          </p:cNvPr>
          <p:cNvSpPr txBox="1">
            <a:spLocks/>
          </p:cNvSpPr>
          <p:nvPr/>
        </p:nvSpPr>
        <p:spPr>
          <a:xfrm>
            <a:off x="1418648" y="8765232"/>
            <a:ext cx="5091243" cy="57470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pt-BR" sz="2200" dirty="0">
                <a:solidFill>
                  <a:srgbClr val="FF5E00"/>
                </a:solidFill>
              </a:rPr>
              <a:t>www.mednchange.weebly.com</a:t>
            </a:r>
            <a:endParaRPr lang="en-GB" sz="2200" dirty="0">
              <a:solidFill>
                <a:srgbClr val="FF5E00"/>
              </a:solidFill>
            </a:endParaRPr>
          </a:p>
        </p:txBody>
      </p:sp>
      <p:sp>
        <p:nvSpPr>
          <p:cNvPr id="33" name="Text Placeholder 3">
            <a:extLst>
              <a:ext uri="{FF2B5EF4-FFF2-40B4-BE49-F238E27FC236}">
                <a16:creationId xmlns:a16="http://schemas.microsoft.com/office/drawing/2014/main" id="{E51DC067-6BCC-E135-D4B8-6C75A685F07E}"/>
              </a:ext>
            </a:extLst>
          </p:cNvPr>
          <p:cNvSpPr txBox="1">
            <a:spLocks/>
          </p:cNvSpPr>
          <p:nvPr/>
        </p:nvSpPr>
        <p:spPr>
          <a:xfrm>
            <a:off x="1321887" y="6298806"/>
            <a:ext cx="4463468" cy="16023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pt-BR" sz="2200" dirty="0">
                <a:solidFill>
                  <a:srgbClr val="000154"/>
                </a:solidFill>
              </a:rPr>
              <a:t>Centre for Ecology, Evolution and Environmental Changes, Faculdade de Ciências da Universidade de Lisboa (Portugal)</a:t>
            </a:r>
            <a:endParaRPr lang="en-GB" sz="2200" dirty="0">
              <a:solidFill>
                <a:srgbClr val="000154"/>
              </a:solidFill>
            </a:endParaRPr>
          </a:p>
        </p:txBody>
      </p:sp>
      <p:sp>
        <p:nvSpPr>
          <p:cNvPr id="34" name="Text Placeholder 3">
            <a:extLst>
              <a:ext uri="{FF2B5EF4-FFF2-40B4-BE49-F238E27FC236}">
                <a16:creationId xmlns:a16="http://schemas.microsoft.com/office/drawing/2014/main" id="{D10994CD-EA74-B2E5-79FB-099269CAE1EE}"/>
              </a:ext>
            </a:extLst>
          </p:cNvPr>
          <p:cNvSpPr txBox="1">
            <a:spLocks/>
          </p:cNvSpPr>
          <p:nvPr/>
        </p:nvSpPr>
        <p:spPr>
          <a:xfrm>
            <a:off x="1321887" y="5137698"/>
            <a:ext cx="4463468" cy="5311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200" dirty="0">
                <a:solidFill>
                  <a:srgbClr val="000154"/>
                </a:solidFill>
              </a:rPr>
              <a:t>PDESA, PDESB</a:t>
            </a:r>
            <a:endParaRPr lang="es-ES" sz="2200" dirty="0">
              <a:solidFill>
                <a:srgbClr val="000154"/>
              </a:solidFill>
            </a:endParaRPr>
          </a:p>
        </p:txBody>
      </p:sp>
      <p:pic>
        <p:nvPicPr>
          <p:cNvPr id="10" name="Graphic 9" descr="World with solid fill">
            <a:extLst>
              <a:ext uri="{FF2B5EF4-FFF2-40B4-BE49-F238E27FC236}">
                <a16:creationId xmlns:a16="http://schemas.microsoft.com/office/drawing/2014/main" id="{64FDF910-86ED-6EDD-FEFD-1D08E60C4E9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2398" y="8765232"/>
            <a:ext cx="435263" cy="435263"/>
          </a:xfrm>
          <a:prstGeom prst="rect">
            <a:avLst/>
          </a:prstGeom>
        </p:spPr>
      </p:pic>
      <p:sp>
        <p:nvSpPr>
          <p:cNvPr id="15" name="Text Placeholder 3">
            <a:extLst>
              <a:ext uri="{FF2B5EF4-FFF2-40B4-BE49-F238E27FC236}">
                <a16:creationId xmlns:a16="http://schemas.microsoft.com/office/drawing/2014/main" id="{AD999F9E-2EB7-E30E-2943-99D594C410B6}"/>
              </a:ext>
            </a:extLst>
          </p:cNvPr>
          <p:cNvSpPr txBox="1">
            <a:spLocks/>
          </p:cNvSpPr>
          <p:nvPr/>
        </p:nvSpPr>
        <p:spPr>
          <a:xfrm>
            <a:off x="7366040" y="1261404"/>
            <a:ext cx="7856819" cy="457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US" b="1" dirty="0">
                <a:solidFill>
                  <a:srgbClr val="000154"/>
                </a:solidFill>
              </a:rPr>
              <a:t>AT A GLANCE</a:t>
            </a:r>
            <a:endParaRPr lang="en-GB" b="1" dirty="0">
              <a:solidFill>
                <a:srgbClr val="000154"/>
              </a:solidFill>
            </a:endParaRPr>
          </a:p>
        </p:txBody>
      </p:sp>
      <p:grpSp>
        <p:nvGrpSpPr>
          <p:cNvPr id="47" name="Group 46">
            <a:extLst>
              <a:ext uri="{FF2B5EF4-FFF2-40B4-BE49-F238E27FC236}">
                <a16:creationId xmlns:a16="http://schemas.microsoft.com/office/drawing/2014/main" id="{338EF77D-57DC-BBD3-7EC1-1EA9F0EC7EC7}"/>
              </a:ext>
            </a:extLst>
          </p:cNvPr>
          <p:cNvGrpSpPr/>
          <p:nvPr/>
        </p:nvGrpSpPr>
        <p:grpSpPr>
          <a:xfrm>
            <a:off x="7276827" y="2413532"/>
            <a:ext cx="9294278" cy="1053716"/>
            <a:chOff x="7276827" y="2660240"/>
            <a:chExt cx="9294278" cy="1053716"/>
          </a:xfrm>
        </p:grpSpPr>
        <p:sp>
          <p:nvSpPr>
            <p:cNvPr id="8" name="Text Placeholder 3">
              <a:extLst>
                <a:ext uri="{FF2B5EF4-FFF2-40B4-BE49-F238E27FC236}">
                  <a16:creationId xmlns:a16="http://schemas.microsoft.com/office/drawing/2014/main" id="{EF7D01DA-7800-4C03-23DF-863212C0297F}"/>
                </a:ext>
              </a:extLst>
            </p:cNvPr>
            <p:cNvSpPr txBox="1">
              <a:spLocks/>
            </p:cNvSpPr>
            <p:nvPr/>
          </p:nvSpPr>
          <p:spPr>
            <a:xfrm>
              <a:off x="7878043" y="2660240"/>
              <a:ext cx="8693062" cy="10537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just">
                <a:spcBef>
                  <a:spcPts val="600"/>
                </a:spcBef>
                <a:spcAft>
                  <a:spcPts val="600"/>
                </a:spcAft>
                <a:buNone/>
              </a:pPr>
              <a:r>
                <a:rPr lang="en-GB" dirty="0">
                  <a:solidFill>
                    <a:srgbClr val="000154"/>
                  </a:solidFill>
                </a:rPr>
                <a:t>How biocrust-forming organisms influence soil processes when subjected to atmospheric nitrogen deposition and/or climate change.</a:t>
              </a:r>
              <a:endParaRPr lang="en-IT" dirty="0">
                <a:solidFill>
                  <a:srgbClr val="000154"/>
                </a:solidFill>
              </a:endParaRPr>
            </a:p>
          </p:txBody>
        </p:sp>
        <p:pic>
          <p:nvPicPr>
            <p:cNvPr id="17" name="Graphic 16" descr="Chevron arrows with solid fill">
              <a:extLst>
                <a:ext uri="{FF2B5EF4-FFF2-40B4-BE49-F238E27FC236}">
                  <a16:creationId xmlns:a16="http://schemas.microsoft.com/office/drawing/2014/main" id="{EEA6526D-6AEA-DBFA-2890-E17459CBF99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276827" y="2727197"/>
              <a:ext cx="457200" cy="457200"/>
            </a:xfrm>
            <a:prstGeom prst="rect">
              <a:avLst/>
            </a:prstGeom>
          </p:spPr>
        </p:pic>
      </p:grpSp>
      <p:grpSp>
        <p:nvGrpSpPr>
          <p:cNvPr id="28" name="Group 27">
            <a:extLst>
              <a:ext uri="{FF2B5EF4-FFF2-40B4-BE49-F238E27FC236}">
                <a16:creationId xmlns:a16="http://schemas.microsoft.com/office/drawing/2014/main" id="{895A1DDC-DB09-35D7-97FF-CEE43B7947EB}"/>
              </a:ext>
            </a:extLst>
          </p:cNvPr>
          <p:cNvGrpSpPr/>
          <p:nvPr/>
        </p:nvGrpSpPr>
        <p:grpSpPr>
          <a:xfrm>
            <a:off x="7276827" y="3220616"/>
            <a:ext cx="9294278" cy="1800200"/>
            <a:chOff x="7276827" y="3415410"/>
            <a:chExt cx="9294278" cy="1800200"/>
          </a:xfrm>
        </p:grpSpPr>
        <p:pic>
          <p:nvPicPr>
            <p:cNvPr id="18" name="Graphic 17" descr="Chevron arrows with solid fill">
              <a:extLst>
                <a:ext uri="{FF2B5EF4-FFF2-40B4-BE49-F238E27FC236}">
                  <a16:creationId xmlns:a16="http://schemas.microsoft.com/office/drawing/2014/main" id="{2CF1E479-B9DD-DBD5-1FD5-51914D7423E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276827" y="3415410"/>
              <a:ext cx="457200" cy="457200"/>
            </a:xfrm>
            <a:prstGeom prst="rect">
              <a:avLst/>
            </a:prstGeom>
          </p:spPr>
        </p:pic>
        <p:sp>
          <p:nvSpPr>
            <p:cNvPr id="35" name="Text Placeholder 3">
              <a:extLst>
                <a:ext uri="{FF2B5EF4-FFF2-40B4-BE49-F238E27FC236}">
                  <a16:creationId xmlns:a16="http://schemas.microsoft.com/office/drawing/2014/main" id="{174028FF-3F6D-FCF4-A8A0-8C9AF9344740}"/>
                </a:ext>
              </a:extLst>
            </p:cNvPr>
            <p:cNvSpPr txBox="1">
              <a:spLocks/>
            </p:cNvSpPr>
            <p:nvPr/>
          </p:nvSpPr>
          <p:spPr>
            <a:xfrm>
              <a:off x="7878043" y="4161894"/>
              <a:ext cx="8693062" cy="10537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just">
                <a:spcBef>
                  <a:spcPts val="600"/>
                </a:spcBef>
                <a:spcAft>
                  <a:spcPts val="600"/>
                </a:spcAft>
                <a:buNone/>
              </a:pPr>
              <a:r>
                <a:rPr lang="en-GB" dirty="0">
                  <a:solidFill>
                    <a:srgbClr val="000154"/>
                  </a:solidFill>
                </a:rPr>
                <a:t>Continuous strategic support for online dissemination, online training, Social media campaign, workshop delivery</a:t>
              </a:r>
              <a:endParaRPr lang="en-IT" dirty="0">
                <a:solidFill>
                  <a:srgbClr val="000154"/>
                </a:solidFill>
              </a:endParaRPr>
            </a:p>
          </p:txBody>
        </p:sp>
      </p:grpSp>
      <p:grpSp>
        <p:nvGrpSpPr>
          <p:cNvPr id="41" name="Group 40">
            <a:extLst>
              <a:ext uri="{FF2B5EF4-FFF2-40B4-BE49-F238E27FC236}">
                <a16:creationId xmlns:a16="http://schemas.microsoft.com/office/drawing/2014/main" id="{A5379FB9-F9E3-5064-3AEA-AD5A18F8265D}"/>
              </a:ext>
            </a:extLst>
          </p:cNvPr>
          <p:cNvGrpSpPr/>
          <p:nvPr/>
        </p:nvGrpSpPr>
        <p:grpSpPr>
          <a:xfrm>
            <a:off x="7276827" y="3220616"/>
            <a:ext cx="9320827" cy="1224136"/>
            <a:chOff x="7276827" y="2861475"/>
            <a:chExt cx="9320827" cy="1224136"/>
          </a:xfrm>
        </p:grpSpPr>
        <p:pic>
          <p:nvPicPr>
            <p:cNvPr id="19" name="Graphic 18" descr="Chevron arrows with solid fill">
              <a:extLst>
                <a:ext uri="{FF2B5EF4-FFF2-40B4-BE49-F238E27FC236}">
                  <a16:creationId xmlns:a16="http://schemas.microsoft.com/office/drawing/2014/main" id="{E2730316-0804-3727-114C-D38ED43E306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276827" y="3628411"/>
              <a:ext cx="457200" cy="457200"/>
            </a:xfrm>
            <a:prstGeom prst="rect">
              <a:avLst/>
            </a:prstGeom>
          </p:spPr>
        </p:pic>
        <p:sp>
          <p:nvSpPr>
            <p:cNvPr id="36" name="Text Placeholder 3">
              <a:extLst>
                <a:ext uri="{FF2B5EF4-FFF2-40B4-BE49-F238E27FC236}">
                  <a16:creationId xmlns:a16="http://schemas.microsoft.com/office/drawing/2014/main" id="{5568C8F6-A8F3-7337-A223-19AA0EE76313}"/>
                </a:ext>
              </a:extLst>
            </p:cNvPr>
            <p:cNvSpPr txBox="1">
              <a:spLocks/>
            </p:cNvSpPr>
            <p:nvPr/>
          </p:nvSpPr>
          <p:spPr>
            <a:xfrm>
              <a:off x="7904592" y="2861475"/>
              <a:ext cx="8693062" cy="8061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None/>
              </a:pPr>
              <a:r>
                <a:rPr lang="en-US" dirty="0">
                  <a:solidFill>
                    <a:srgbClr val="000154"/>
                  </a:solidFill>
                </a:rPr>
                <a:t>Creating new partnerships with </a:t>
              </a:r>
              <a:r>
                <a:rPr lang="en-US" dirty="0" err="1">
                  <a:solidFill>
                    <a:srgbClr val="000154"/>
                  </a:solidFill>
                </a:rPr>
                <a:t>SOILdarity</a:t>
              </a:r>
              <a:r>
                <a:rPr lang="en-US" dirty="0">
                  <a:solidFill>
                    <a:srgbClr val="000154"/>
                  </a:solidFill>
                </a:rPr>
                <a:t> (CSA) leading to greater outreach opportunities and leveraging their network</a:t>
              </a:r>
              <a:endParaRPr lang="en-GB" dirty="0">
                <a:solidFill>
                  <a:srgbClr val="000154"/>
                </a:solidFill>
              </a:endParaRPr>
            </a:p>
          </p:txBody>
        </p:sp>
      </p:grpSp>
      <p:sp>
        <p:nvSpPr>
          <p:cNvPr id="48" name="Text Placeholder 3">
            <a:extLst>
              <a:ext uri="{FF2B5EF4-FFF2-40B4-BE49-F238E27FC236}">
                <a16:creationId xmlns:a16="http://schemas.microsoft.com/office/drawing/2014/main" id="{5A5912C7-B99E-BC7A-EAE4-214877442272}"/>
              </a:ext>
            </a:extLst>
          </p:cNvPr>
          <p:cNvSpPr txBox="1">
            <a:spLocks/>
          </p:cNvSpPr>
          <p:nvPr/>
        </p:nvSpPr>
        <p:spPr>
          <a:xfrm>
            <a:off x="7291441" y="1838859"/>
            <a:ext cx="9279664" cy="14197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i="1" dirty="0">
                <a:solidFill>
                  <a:srgbClr val="000154"/>
                </a:solidFill>
              </a:rPr>
              <a:t>Project Group: Med-N-Change, </a:t>
            </a:r>
            <a:r>
              <a:rPr lang="en-GB" i="1" dirty="0" err="1">
                <a:solidFill>
                  <a:srgbClr val="000154"/>
                </a:solidFill>
              </a:rPr>
              <a:t>SOILdarity</a:t>
            </a:r>
            <a:r>
              <a:rPr lang="en-GB" i="1" dirty="0">
                <a:solidFill>
                  <a:srgbClr val="000154"/>
                </a:solidFill>
              </a:rPr>
              <a:t> &amp; REAL TUNE</a:t>
            </a:r>
          </a:p>
        </p:txBody>
      </p:sp>
      <p:sp>
        <p:nvSpPr>
          <p:cNvPr id="49" name="Text Placeholder 3">
            <a:extLst>
              <a:ext uri="{FF2B5EF4-FFF2-40B4-BE49-F238E27FC236}">
                <a16:creationId xmlns:a16="http://schemas.microsoft.com/office/drawing/2014/main" id="{A2B43A58-D30F-1461-7BEA-3E1DF56C2666}"/>
              </a:ext>
            </a:extLst>
          </p:cNvPr>
          <p:cNvSpPr txBox="1">
            <a:spLocks/>
          </p:cNvSpPr>
          <p:nvPr/>
        </p:nvSpPr>
        <p:spPr>
          <a:xfrm>
            <a:off x="1321887" y="7758622"/>
            <a:ext cx="4463468" cy="8435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200" dirty="0">
                <a:solidFill>
                  <a:srgbClr val="000154"/>
                </a:solidFill>
              </a:rPr>
              <a:t>Lourdes </a:t>
            </a:r>
            <a:r>
              <a:rPr lang="en-GB" sz="2200" dirty="0" err="1">
                <a:solidFill>
                  <a:srgbClr val="000154"/>
                </a:solidFill>
              </a:rPr>
              <a:t>Morillas</a:t>
            </a:r>
            <a:r>
              <a:rPr lang="en-GB" sz="2200" dirty="0">
                <a:solidFill>
                  <a:srgbClr val="000154"/>
                </a:solidFill>
              </a:rPr>
              <a:t>, PhD. Principal investigator</a:t>
            </a:r>
            <a:endParaRPr lang="es-ES" sz="2200" dirty="0">
              <a:solidFill>
                <a:srgbClr val="000154"/>
              </a:solidFill>
            </a:endParaRPr>
          </a:p>
        </p:txBody>
      </p:sp>
      <p:pic>
        <p:nvPicPr>
          <p:cNvPr id="51" name="Graphic 50" descr="Female Profile with solid fill">
            <a:extLst>
              <a:ext uri="{FF2B5EF4-FFF2-40B4-BE49-F238E27FC236}">
                <a16:creationId xmlns:a16="http://schemas.microsoft.com/office/drawing/2014/main" id="{3713BA00-0FF4-497C-E672-A6DB1435631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1712" y="7732387"/>
            <a:ext cx="574703" cy="574703"/>
          </a:xfrm>
          <a:prstGeom prst="rect">
            <a:avLst/>
          </a:prstGeom>
        </p:spPr>
      </p:pic>
      <p:pic>
        <p:nvPicPr>
          <p:cNvPr id="52" name="Picture 51" descr="Logo&#10;&#10;Description automatically generated with low confidence">
            <a:extLst>
              <a:ext uri="{FF2B5EF4-FFF2-40B4-BE49-F238E27FC236}">
                <a16:creationId xmlns:a16="http://schemas.microsoft.com/office/drawing/2014/main" id="{A6DCE745-E836-C3BF-9204-8114E664363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8414" y="4992978"/>
            <a:ext cx="660499" cy="675910"/>
          </a:xfrm>
          <a:prstGeom prst="rect">
            <a:avLst/>
          </a:prstGeom>
        </p:spPr>
      </p:pic>
      <p:pic>
        <p:nvPicPr>
          <p:cNvPr id="53" name="Graphic 52" descr="Flip calendar with solid fill">
            <a:extLst>
              <a:ext uri="{FF2B5EF4-FFF2-40B4-BE49-F238E27FC236}">
                <a16:creationId xmlns:a16="http://schemas.microsoft.com/office/drawing/2014/main" id="{472EE24E-E341-2F2A-A251-88B82FDF533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19083" y="5643065"/>
            <a:ext cx="529879" cy="529879"/>
          </a:xfrm>
          <a:prstGeom prst="rect">
            <a:avLst/>
          </a:prstGeom>
        </p:spPr>
      </p:pic>
      <p:pic>
        <p:nvPicPr>
          <p:cNvPr id="54" name="Picture 53" descr="A picture containing shape&#10;&#10;Description automatically generated">
            <a:extLst>
              <a:ext uri="{FF2B5EF4-FFF2-40B4-BE49-F238E27FC236}">
                <a16:creationId xmlns:a16="http://schemas.microsoft.com/office/drawing/2014/main" id="{DD60C138-4323-8B03-3082-47EE3EEC58C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16236"/>
          <a:stretch/>
        </p:blipFill>
        <p:spPr>
          <a:xfrm>
            <a:off x="562398" y="4156720"/>
            <a:ext cx="486564" cy="320510"/>
          </a:xfrm>
          <a:prstGeom prst="rect">
            <a:avLst/>
          </a:prstGeom>
        </p:spPr>
      </p:pic>
      <p:sp>
        <p:nvSpPr>
          <p:cNvPr id="55" name="Text Placeholder 3">
            <a:extLst>
              <a:ext uri="{FF2B5EF4-FFF2-40B4-BE49-F238E27FC236}">
                <a16:creationId xmlns:a16="http://schemas.microsoft.com/office/drawing/2014/main" id="{E23E0DF7-B798-CA85-39B2-DD58CBAB5A37}"/>
              </a:ext>
            </a:extLst>
          </p:cNvPr>
          <p:cNvSpPr txBox="1">
            <a:spLocks/>
          </p:cNvSpPr>
          <p:nvPr/>
        </p:nvSpPr>
        <p:spPr>
          <a:xfrm>
            <a:off x="1321887" y="5740896"/>
            <a:ext cx="4543282" cy="5311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296348" indent="-296348" defTabSz="584229" eaLnBrk="1" hangingPunct="1">
              <a:spcBef>
                <a:spcPts val="800"/>
              </a:spcBef>
              <a:buSzPct val="7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1pPr>
            <a:lvl2pPr marL="740870" indent="-296348" defTabSz="584229" eaLnBrk="1" hangingPunct="1">
              <a:spcBef>
                <a:spcPts val="800"/>
              </a:spcBef>
              <a:buSzPct val="7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2pPr>
            <a:lvl3pPr marL="1185392" indent="-296348" defTabSz="584229" eaLnBrk="1" hangingPunct="1">
              <a:spcBef>
                <a:spcPts val="800"/>
              </a:spcBef>
              <a:buSzPct val="6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3pPr>
            <a:lvl4pPr marL="1629914" indent="-296348" defTabSz="584229" eaLnBrk="1" hangingPunct="1">
              <a:spcBef>
                <a:spcPts val="800"/>
              </a:spcBef>
              <a:buSzPct val="60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4pPr>
            <a:lvl5pPr marL="2074437" indent="-296348" defTabSz="584229" eaLnBrk="1" hangingPunct="1">
              <a:spcBef>
                <a:spcPts val="800"/>
              </a:spcBef>
              <a:buSzPct val="55000"/>
              <a:buFont typeface="Segoe UI" panose="020B0502040204020203" pitchFamily="34" charset="0"/>
              <a:buChar char="●"/>
              <a:defRPr sz="2400">
                <a:solidFill>
                  <a:srgbClr val="3A3A3C"/>
                </a:solidFill>
                <a:latin typeface="+mn-lt"/>
                <a:ea typeface="Verdana" panose="020B0604030504040204" pitchFamily="34" charset="0"/>
                <a:cs typeface="Segoe UI" panose="020B0502040204020203" pitchFamily="34" charset="0"/>
                <a:sym typeface="Calibri"/>
              </a:defRPr>
            </a:lvl5pPr>
            <a:lvl6pPr marL="1935032" indent="-220446" defTabSz="584229" eaLnBrk="1" hangingPunct="1">
              <a:spcBef>
                <a:spcPts val="1800"/>
              </a:spcBef>
              <a:buSzPct val="75000"/>
              <a:buChar char="•"/>
              <a:defRPr>
                <a:solidFill>
                  <a:srgbClr val="FFFFFF"/>
                </a:solidFill>
                <a:latin typeface="+mn-lt"/>
                <a:ea typeface="+mn-ea"/>
                <a:cs typeface="+mn-cs"/>
                <a:sym typeface="Calibri"/>
              </a:defRPr>
            </a:lvl6pPr>
            <a:lvl7pPr marL="2277949" indent="-220446" defTabSz="584229" eaLnBrk="1" hangingPunct="1">
              <a:spcBef>
                <a:spcPts val="1800"/>
              </a:spcBef>
              <a:buSzPct val="75000"/>
              <a:buChar char="•"/>
              <a:defRPr>
                <a:solidFill>
                  <a:srgbClr val="FFFFFF"/>
                </a:solidFill>
                <a:latin typeface="+mn-lt"/>
                <a:ea typeface="+mn-ea"/>
                <a:cs typeface="+mn-cs"/>
                <a:sym typeface="Calibri"/>
              </a:defRPr>
            </a:lvl7pPr>
            <a:lvl8pPr marL="2620866" indent="-220446" defTabSz="584229" eaLnBrk="1" hangingPunct="1">
              <a:spcBef>
                <a:spcPts val="1800"/>
              </a:spcBef>
              <a:buSzPct val="75000"/>
              <a:buChar char="•"/>
              <a:defRPr>
                <a:solidFill>
                  <a:srgbClr val="FFFFFF"/>
                </a:solidFill>
                <a:latin typeface="+mn-lt"/>
                <a:ea typeface="+mn-ea"/>
                <a:cs typeface="+mn-cs"/>
                <a:sym typeface="Calibri"/>
              </a:defRPr>
            </a:lvl8pPr>
            <a:lvl9pPr marL="2963783" indent="-220446" defTabSz="584229" eaLnBrk="1" hangingPunct="1">
              <a:spcBef>
                <a:spcPts val="1800"/>
              </a:spcBef>
              <a:buSzPct val="75000"/>
              <a:buChar char="•"/>
              <a:defRPr>
                <a:solidFill>
                  <a:srgbClr val="FFFFFF"/>
                </a:solidFill>
                <a:latin typeface="+mn-lt"/>
                <a:ea typeface="+mn-ea"/>
                <a:cs typeface="+mn-cs"/>
                <a:sym typeface="Calibri"/>
              </a:defRPr>
            </a:lvl9pPr>
          </a:lstStyle>
          <a:p>
            <a:pPr marL="0" indent="0" algn="l">
              <a:buFont typeface="Segoe UI" panose="020B0502040204020203" pitchFamily="34" charset="0"/>
              <a:buNone/>
            </a:pPr>
            <a:r>
              <a:rPr lang="en-GB" sz="2200" dirty="0">
                <a:solidFill>
                  <a:srgbClr val="000154"/>
                </a:solidFill>
              </a:rPr>
              <a:t>2019 - 2022</a:t>
            </a:r>
            <a:endParaRPr lang="es-ES" sz="2200" dirty="0">
              <a:solidFill>
                <a:srgbClr val="000154"/>
              </a:solidFill>
            </a:endParaRPr>
          </a:p>
        </p:txBody>
      </p:sp>
      <p:pic>
        <p:nvPicPr>
          <p:cNvPr id="3" name="Picture 2" descr="Website screenshot">
            <a:extLst>
              <a:ext uri="{FF2B5EF4-FFF2-40B4-BE49-F238E27FC236}">
                <a16:creationId xmlns:a16="http://schemas.microsoft.com/office/drawing/2014/main" id="{53BCB616-ABAB-4289-5BF3-6D6ED1F7FB2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644257" y="7704679"/>
            <a:ext cx="2274345" cy="1129916"/>
          </a:xfrm>
          <a:prstGeom prst="rect">
            <a:avLst/>
          </a:prstGeom>
        </p:spPr>
      </p:pic>
      <p:pic>
        <p:nvPicPr>
          <p:cNvPr id="6" name="Picture 5" descr="Video meeting screenshot">
            <a:extLst>
              <a:ext uri="{FF2B5EF4-FFF2-40B4-BE49-F238E27FC236}">
                <a16:creationId xmlns:a16="http://schemas.microsoft.com/office/drawing/2014/main" id="{4C0BD2E3-F378-EC21-5ECC-B38BE41938A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3346462" y="7243556"/>
            <a:ext cx="2990325" cy="1543125"/>
          </a:xfrm>
          <a:prstGeom prst="rect">
            <a:avLst/>
          </a:prstGeom>
        </p:spPr>
      </p:pic>
      <p:pic>
        <p:nvPicPr>
          <p:cNvPr id="1026" name="Picture 2" descr="SOILdarity logo">
            <a:extLst>
              <a:ext uri="{FF2B5EF4-FFF2-40B4-BE49-F238E27FC236}">
                <a16:creationId xmlns:a16="http://schemas.microsoft.com/office/drawing/2014/main" id="{EE579B86-7478-2FF7-A42E-C221970C8F57}"/>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497671" y="5418588"/>
            <a:ext cx="1468604" cy="14674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d-N-Change logo">
            <a:extLst>
              <a:ext uri="{FF2B5EF4-FFF2-40B4-BE49-F238E27FC236}">
                <a16:creationId xmlns:a16="http://schemas.microsoft.com/office/drawing/2014/main" id="{4C1DECF0-4D96-66E6-061C-E5FE89458178}"/>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077984" y="5092824"/>
            <a:ext cx="27709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rofile picture of a man">
            <a:extLst>
              <a:ext uri="{FF2B5EF4-FFF2-40B4-BE49-F238E27FC236}">
                <a16:creationId xmlns:a16="http://schemas.microsoft.com/office/drawing/2014/main" id="{27D69D87-58CE-D49C-4638-09CBAB0B6B7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539093" y="5272735"/>
            <a:ext cx="976171" cy="1175136"/>
          </a:xfrm>
          <a:prstGeom prst="rect">
            <a:avLst/>
          </a:prstGeom>
        </p:spPr>
      </p:pic>
      <p:sp>
        <p:nvSpPr>
          <p:cNvPr id="14" name="TextBox 13">
            <a:extLst>
              <a:ext uri="{FF2B5EF4-FFF2-40B4-BE49-F238E27FC236}">
                <a16:creationId xmlns:a16="http://schemas.microsoft.com/office/drawing/2014/main" id="{FC131F30-B10D-89A0-CABE-E981A30B794D}"/>
              </a:ext>
            </a:extLst>
          </p:cNvPr>
          <p:cNvSpPr txBox="1"/>
          <p:nvPr/>
        </p:nvSpPr>
        <p:spPr>
          <a:xfrm>
            <a:off x="10188639" y="6534725"/>
            <a:ext cx="4213828" cy="646331"/>
          </a:xfrm>
          <a:prstGeom prst="rect">
            <a:avLst/>
          </a:prstGeom>
          <a:noFill/>
        </p:spPr>
        <p:txBody>
          <a:bodyPr wrap="square" rtlCol="0">
            <a:spAutoFit/>
          </a:bodyPr>
          <a:lstStyle/>
          <a:p>
            <a:r>
              <a:rPr lang="en-US" sz="1800" b="1" dirty="0" err="1"/>
              <a:t>Personalised</a:t>
            </a:r>
            <a:r>
              <a:rPr lang="en-US" sz="1800" b="1" dirty="0"/>
              <a:t> strategic support for online dissemination strategies</a:t>
            </a:r>
          </a:p>
        </p:txBody>
      </p:sp>
      <p:pic>
        <p:nvPicPr>
          <p:cNvPr id="16" name="Picture 15" descr="Profile picture of a man">
            <a:extLst>
              <a:ext uri="{FF2B5EF4-FFF2-40B4-BE49-F238E27FC236}">
                <a16:creationId xmlns:a16="http://schemas.microsoft.com/office/drawing/2014/main" id="{4105D829-1A84-F21B-3AC8-E1ACA58F237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2799824" y="5277917"/>
            <a:ext cx="1032485" cy="1260436"/>
          </a:xfrm>
          <a:prstGeom prst="rect">
            <a:avLst/>
          </a:prstGeom>
        </p:spPr>
      </p:pic>
      <p:pic>
        <p:nvPicPr>
          <p:cNvPr id="37" name="Picture 36" descr="Profile picture of a woman&#10;&#10;">
            <a:extLst>
              <a:ext uri="{FF2B5EF4-FFF2-40B4-BE49-F238E27FC236}">
                <a16:creationId xmlns:a16="http://schemas.microsoft.com/office/drawing/2014/main" id="{D52BD20A-A6F6-041A-3237-D780FA89189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637955" y="5272735"/>
            <a:ext cx="1007690" cy="1230167"/>
          </a:xfrm>
          <a:prstGeom prst="rect">
            <a:avLst/>
          </a:prstGeom>
        </p:spPr>
      </p:pic>
      <p:pic>
        <p:nvPicPr>
          <p:cNvPr id="39" name="Picture 38" descr="Icon of a student">
            <a:extLst>
              <a:ext uri="{FF2B5EF4-FFF2-40B4-BE49-F238E27FC236}">
                <a16:creationId xmlns:a16="http://schemas.microsoft.com/office/drawing/2014/main" id="{B735F805-8585-6F40-CB9B-9A1C50DF5E6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4941320" y="5076878"/>
            <a:ext cx="1522995" cy="1480394"/>
          </a:xfrm>
          <a:prstGeom prst="rect">
            <a:avLst/>
          </a:prstGeom>
        </p:spPr>
      </p:pic>
      <p:sp>
        <p:nvSpPr>
          <p:cNvPr id="40" name="TextBox 39">
            <a:extLst>
              <a:ext uri="{FF2B5EF4-FFF2-40B4-BE49-F238E27FC236}">
                <a16:creationId xmlns:a16="http://schemas.microsoft.com/office/drawing/2014/main" id="{FE89E0C5-516D-961E-37CA-A3ED16376177}"/>
              </a:ext>
            </a:extLst>
          </p:cNvPr>
          <p:cNvSpPr txBox="1"/>
          <p:nvPr/>
        </p:nvSpPr>
        <p:spPr>
          <a:xfrm>
            <a:off x="14586978" y="6534725"/>
            <a:ext cx="2253993" cy="646331"/>
          </a:xfrm>
          <a:prstGeom prst="rect">
            <a:avLst/>
          </a:prstGeom>
          <a:noFill/>
        </p:spPr>
        <p:txBody>
          <a:bodyPr wrap="square" rtlCol="0">
            <a:spAutoFit/>
          </a:bodyPr>
          <a:lstStyle/>
          <a:p>
            <a:pPr algn="ctr"/>
            <a:r>
              <a:rPr lang="en-US" sz="1800" b="1" dirty="0"/>
              <a:t>Online dissemination training</a:t>
            </a:r>
          </a:p>
        </p:txBody>
      </p:sp>
      <p:sp>
        <p:nvSpPr>
          <p:cNvPr id="42" name="TextBox 41">
            <a:extLst>
              <a:ext uri="{FF2B5EF4-FFF2-40B4-BE49-F238E27FC236}">
                <a16:creationId xmlns:a16="http://schemas.microsoft.com/office/drawing/2014/main" id="{552AEED0-406F-5AD5-4338-E5DAB3E216BB}"/>
              </a:ext>
            </a:extLst>
          </p:cNvPr>
          <p:cNvSpPr txBox="1"/>
          <p:nvPr/>
        </p:nvSpPr>
        <p:spPr>
          <a:xfrm>
            <a:off x="10749167" y="8762287"/>
            <a:ext cx="2253993" cy="646331"/>
          </a:xfrm>
          <a:prstGeom prst="rect">
            <a:avLst/>
          </a:prstGeom>
          <a:noFill/>
        </p:spPr>
        <p:txBody>
          <a:bodyPr wrap="square" rtlCol="0">
            <a:spAutoFit/>
          </a:bodyPr>
          <a:lstStyle/>
          <a:p>
            <a:pPr algn="ctr"/>
            <a:r>
              <a:rPr lang="en-US" sz="1800" b="1" dirty="0"/>
              <a:t>Social media campaign</a:t>
            </a:r>
          </a:p>
        </p:txBody>
      </p:sp>
      <p:cxnSp>
        <p:nvCxnSpPr>
          <p:cNvPr id="45" name="Straight Connector 44">
            <a:extLst>
              <a:ext uri="{FF2B5EF4-FFF2-40B4-BE49-F238E27FC236}">
                <a16:creationId xmlns:a16="http://schemas.microsoft.com/office/drawing/2014/main" id="{63F13211-238F-6C0F-757D-6B080BB6DF7D}"/>
              </a:ext>
            </a:extLst>
          </p:cNvPr>
          <p:cNvCxnSpPr/>
          <p:nvPr/>
        </p:nvCxnSpPr>
        <p:spPr>
          <a:xfrm>
            <a:off x="6751805" y="412304"/>
            <a:ext cx="0" cy="4328939"/>
          </a:xfrm>
          <a:prstGeom prst="line">
            <a:avLst/>
          </a:prstGeom>
          <a:noFill/>
          <a:ln w="25400" cap="flat">
            <a:solidFill>
              <a:srgbClr val="000154"/>
            </a:solidFill>
            <a:prstDash val="solid"/>
            <a:miter lim="400000"/>
          </a:ln>
          <a:effectLst/>
        </p:spPr>
        <p:style>
          <a:lnRef idx="0">
            <a:scrgbClr r="0" g="0" b="0"/>
          </a:lnRef>
          <a:fillRef idx="0">
            <a:scrgbClr r="0" g="0" b="0"/>
          </a:fillRef>
          <a:effectRef idx="0">
            <a:scrgbClr r="0" g="0" b="0"/>
          </a:effectRef>
          <a:fontRef idx="none"/>
        </p:style>
      </p:cxnSp>
      <p:sp>
        <p:nvSpPr>
          <p:cNvPr id="50" name="Title 1">
            <a:extLst>
              <a:ext uri="{FF2B5EF4-FFF2-40B4-BE49-F238E27FC236}">
                <a16:creationId xmlns:a16="http://schemas.microsoft.com/office/drawing/2014/main" id="{DEF1A5AC-77BC-3653-C44B-5F13493392F6}"/>
              </a:ext>
            </a:extLst>
          </p:cNvPr>
          <p:cNvSpPr>
            <a:spLocks noGrp="1"/>
          </p:cNvSpPr>
          <p:nvPr>
            <p:ph type="title"/>
          </p:nvPr>
        </p:nvSpPr>
        <p:spPr>
          <a:xfrm>
            <a:off x="7295618" y="-197021"/>
            <a:ext cx="16280169" cy="1593057"/>
          </a:xfrm>
        </p:spPr>
        <p:txBody>
          <a:bodyPr>
            <a:normAutofit/>
          </a:bodyPr>
          <a:lstStyle/>
          <a:p>
            <a:r>
              <a:rPr lang="en-GB" sz="3600" b="1" dirty="0">
                <a:solidFill>
                  <a:srgbClr val="FF5E00"/>
                </a:solidFill>
                <a:latin typeface="+mn-lt"/>
              </a:rPr>
              <a:t>Broadening horizons and networks </a:t>
            </a:r>
          </a:p>
        </p:txBody>
      </p:sp>
      <p:sp>
        <p:nvSpPr>
          <p:cNvPr id="56" name="TextBox 55">
            <a:extLst>
              <a:ext uri="{FF2B5EF4-FFF2-40B4-BE49-F238E27FC236}">
                <a16:creationId xmlns:a16="http://schemas.microsoft.com/office/drawing/2014/main" id="{0AB7FD22-FB9F-E626-B9B4-FD586F7C3837}"/>
              </a:ext>
            </a:extLst>
          </p:cNvPr>
          <p:cNvSpPr txBox="1"/>
          <p:nvPr/>
        </p:nvSpPr>
        <p:spPr>
          <a:xfrm>
            <a:off x="6741200" y="6172863"/>
            <a:ext cx="1915239" cy="646331"/>
          </a:xfrm>
          <a:prstGeom prst="rect">
            <a:avLst/>
          </a:prstGeom>
          <a:noFill/>
        </p:spPr>
        <p:txBody>
          <a:bodyPr wrap="square" rtlCol="0">
            <a:spAutoFit/>
          </a:bodyPr>
          <a:lstStyle/>
          <a:p>
            <a:r>
              <a:rPr lang="en-US" sz="1800" b="1" dirty="0"/>
              <a:t>Project Group formation</a:t>
            </a:r>
          </a:p>
        </p:txBody>
      </p:sp>
      <p:sp>
        <p:nvSpPr>
          <p:cNvPr id="57" name="TextBox 56">
            <a:extLst>
              <a:ext uri="{FF2B5EF4-FFF2-40B4-BE49-F238E27FC236}">
                <a16:creationId xmlns:a16="http://schemas.microsoft.com/office/drawing/2014/main" id="{80AC6583-7B1E-A698-CC3D-A9632C82D0F9}"/>
              </a:ext>
            </a:extLst>
          </p:cNvPr>
          <p:cNvSpPr txBox="1"/>
          <p:nvPr/>
        </p:nvSpPr>
        <p:spPr>
          <a:xfrm>
            <a:off x="13714627" y="8826399"/>
            <a:ext cx="2253993" cy="646331"/>
          </a:xfrm>
          <a:prstGeom prst="rect">
            <a:avLst/>
          </a:prstGeom>
          <a:noFill/>
        </p:spPr>
        <p:txBody>
          <a:bodyPr wrap="square" rtlCol="0">
            <a:spAutoFit/>
          </a:bodyPr>
          <a:lstStyle/>
          <a:p>
            <a:pPr algn="ctr"/>
            <a:r>
              <a:rPr lang="en-US" sz="1800" b="1" dirty="0"/>
              <a:t>Workshop delivery 30+ participants</a:t>
            </a:r>
          </a:p>
        </p:txBody>
      </p:sp>
      <p:pic>
        <p:nvPicPr>
          <p:cNvPr id="59" name="Picture 58" descr="Factsheet sample">
            <a:extLst>
              <a:ext uri="{FF2B5EF4-FFF2-40B4-BE49-F238E27FC236}">
                <a16:creationId xmlns:a16="http://schemas.microsoft.com/office/drawing/2014/main" id="{8C38324A-1DC1-30EA-1647-C4591764D080}"/>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215396" y="7585310"/>
            <a:ext cx="1191741" cy="1705107"/>
          </a:xfrm>
          <a:prstGeom prst="rect">
            <a:avLst/>
          </a:prstGeom>
        </p:spPr>
      </p:pic>
      <p:sp>
        <p:nvSpPr>
          <p:cNvPr id="62" name="TextBox 61">
            <a:extLst>
              <a:ext uri="{FF2B5EF4-FFF2-40B4-BE49-F238E27FC236}">
                <a16:creationId xmlns:a16="http://schemas.microsoft.com/office/drawing/2014/main" id="{FA13B162-B0F6-2ACD-3E9B-C00C85EBE900}"/>
              </a:ext>
            </a:extLst>
          </p:cNvPr>
          <p:cNvSpPr txBox="1"/>
          <p:nvPr/>
        </p:nvSpPr>
        <p:spPr>
          <a:xfrm>
            <a:off x="6722518" y="9016770"/>
            <a:ext cx="2253993" cy="646331"/>
          </a:xfrm>
          <a:prstGeom prst="rect">
            <a:avLst/>
          </a:prstGeom>
          <a:noFill/>
        </p:spPr>
        <p:txBody>
          <a:bodyPr wrap="square" rtlCol="0">
            <a:spAutoFit/>
          </a:bodyPr>
          <a:lstStyle/>
          <a:p>
            <a:pPr algn="ctr"/>
            <a:r>
              <a:rPr lang="en-US" sz="1800" b="1" dirty="0"/>
              <a:t>Video pill &amp; </a:t>
            </a:r>
          </a:p>
          <a:p>
            <a:pPr algn="ctr"/>
            <a:r>
              <a:rPr lang="en-US" sz="1800" b="1" dirty="0"/>
              <a:t>factsheet</a:t>
            </a:r>
          </a:p>
        </p:txBody>
      </p:sp>
      <p:pic>
        <p:nvPicPr>
          <p:cNvPr id="1024" name="Picture 1023" descr="Real Tune logo">
            <a:extLst>
              <a:ext uri="{FF2B5EF4-FFF2-40B4-BE49-F238E27FC236}">
                <a16:creationId xmlns:a16="http://schemas.microsoft.com/office/drawing/2014/main" id="{537C6A9B-1EAF-95D7-F7F3-1FE93C30FA78}"/>
              </a:ext>
            </a:extLst>
          </p:cNvPr>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7401448" y="5673159"/>
            <a:ext cx="1295808" cy="399941"/>
          </a:xfrm>
          <a:prstGeom prst="rect">
            <a:avLst/>
          </a:prstGeom>
        </p:spPr>
      </p:pic>
      <p:pic>
        <p:nvPicPr>
          <p:cNvPr id="1027" name="Picture 1026" descr="Video screenshot">
            <a:extLst>
              <a:ext uri="{FF2B5EF4-FFF2-40B4-BE49-F238E27FC236}">
                <a16:creationId xmlns:a16="http://schemas.microsoft.com/office/drawing/2014/main" id="{504C23EF-E33B-A55F-DC77-A867EB952E94}"/>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890184" y="7239089"/>
            <a:ext cx="2493223" cy="1705107"/>
          </a:xfrm>
          <a:prstGeom prst="rect">
            <a:avLst/>
          </a:prstGeom>
        </p:spPr>
      </p:pic>
    </p:spTree>
    <p:extLst>
      <p:ext uri="{BB962C8B-B14F-4D97-AF65-F5344CB8AC3E}">
        <p14:creationId xmlns:p14="http://schemas.microsoft.com/office/powerpoint/2010/main" val="3809155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2D5A4B-C21F-E11C-6C82-E9A1A734C646}"/>
              </a:ext>
            </a:extLst>
          </p:cNvPr>
          <p:cNvSpPr/>
          <p:nvPr/>
        </p:nvSpPr>
        <p:spPr>
          <a:xfrm>
            <a:off x="0" y="8565979"/>
            <a:ext cx="5698788" cy="1013189"/>
          </a:xfrm>
          <a:prstGeom prst="rect">
            <a:avLst/>
          </a:prstGeom>
          <a:solidFill>
            <a:schemeClr val="bg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 name="Title 1">
            <a:extLst>
              <a:ext uri="{FF2B5EF4-FFF2-40B4-BE49-F238E27FC236}">
                <a16:creationId xmlns:a16="http://schemas.microsoft.com/office/drawing/2014/main" id="{215F2477-B273-619F-26A9-2B283AEE13CB}"/>
              </a:ext>
            </a:extLst>
          </p:cNvPr>
          <p:cNvSpPr>
            <a:spLocks noGrp="1"/>
          </p:cNvSpPr>
          <p:nvPr>
            <p:ph type="title"/>
          </p:nvPr>
        </p:nvSpPr>
        <p:spPr>
          <a:xfrm>
            <a:off x="1270039" y="124272"/>
            <a:ext cx="14800185" cy="1593057"/>
          </a:xfrm>
        </p:spPr>
        <p:txBody>
          <a:bodyPr>
            <a:normAutofit/>
          </a:bodyPr>
          <a:lstStyle/>
          <a:p>
            <a:r>
              <a:rPr lang="en-GB" dirty="0">
                <a:solidFill>
                  <a:srgbClr val="FF5E00"/>
                </a:solidFill>
                <a:latin typeface="+mn-lt"/>
              </a:rPr>
              <a:t>HRB Dissemination Modules</a:t>
            </a:r>
          </a:p>
        </p:txBody>
      </p:sp>
      <p:sp>
        <p:nvSpPr>
          <p:cNvPr id="3" name="Slide Number Placeholder 2">
            <a:extLst>
              <a:ext uri="{FF2B5EF4-FFF2-40B4-BE49-F238E27FC236}">
                <a16:creationId xmlns:a16="http://schemas.microsoft.com/office/drawing/2014/main" id="{BEC8A0E0-2E29-CF55-BFB1-75D513F1A7BB}"/>
              </a:ext>
            </a:extLst>
          </p:cNvPr>
          <p:cNvSpPr>
            <a:spLocks noGrp="1"/>
          </p:cNvSpPr>
          <p:nvPr>
            <p:ph type="sldNum" sz="quarter" idx="2"/>
          </p:nvPr>
        </p:nvSpPr>
        <p:spPr/>
        <p:txBody>
          <a:bodyPr/>
          <a:lstStyle/>
          <a:p>
            <a:fld id="{86CB4B4D-7CA3-9044-876B-883B54F8677D}" type="slidenum">
              <a:rPr lang="it-IT" smtClean="0"/>
              <a:pPr/>
              <a:t>8</a:t>
            </a:fld>
            <a:endParaRPr lang="it-IT" dirty="0"/>
          </a:p>
        </p:txBody>
      </p:sp>
      <p:sp>
        <p:nvSpPr>
          <p:cNvPr id="4" name="Content Placeholder 3">
            <a:extLst>
              <a:ext uri="{FF2B5EF4-FFF2-40B4-BE49-F238E27FC236}">
                <a16:creationId xmlns:a16="http://schemas.microsoft.com/office/drawing/2014/main" id="{4CD3CD24-F9FB-7139-A344-D1E5C61DA7C9}"/>
              </a:ext>
            </a:extLst>
          </p:cNvPr>
          <p:cNvSpPr>
            <a:spLocks noGrp="1"/>
          </p:cNvSpPr>
          <p:nvPr>
            <p:ph sz="quarter" idx="10"/>
          </p:nvPr>
        </p:nvSpPr>
        <p:spPr>
          <a:xfrm>
            <a:off x="3204730" y="1440362"/>
            <a:ext cx="13304827" cy="7382722"/>
          </a:xfrm>
        </p:spPr>
        <p:txBody>
          <a:bodyPr>
            <a:normAutofit fontScale="85000" lnSpcReduction="20000"/>
          </a:bodyPr>
          <a:lstStyle/>
          <a:p>
            <a:r>
              <a:rPr lang="en-GB" sz="2600" dirty="0">
                <a:solidFill>
                  <a:srgbClr val="000154"/>
                </a:solidFill>
                <a:latin typeface="+mn-lt"/>
              </a:rPr>
              <a:t>Identification of the Project Group </a:t>
            </a:r>
            <a:r>
              <a:rPr lang="en-GB" sz="2600" dirty="0">
                <a:solidFill>
                  <a:srgbClr val="000154"/>
                </a:solidFill>
                <a:latin typeface="+mn-lt"/>
                <a:sym typeface="Wingdings" pitchFamily="2" charset="2"/>
              </a:rPr>
              <a:t></a:t>
            </a:r>
            <a:r>
              <a:rPr lang="en-GB" sz="2600" dirty="0">
                <a:solidFill>
                  <a:srgbClr val="000154"/>
                </a:solidFill>
                <a:latin typeface="+mn-lt"/>
              </a:rPr>
              <a:t> Identify and invite other projects</a:t>
            </a:r>
          </a:p>
          <a:p>
            <a:r>
              <a:rPr lang="en-GB" sz="2600" dirty="0">
                <a:solidFill>
                  <a:srgbClr val="000154"/>
                </a:solidFill>
                <a:latin typeface="+mn-lt"/>
              </a:rPr>
              <a:t>Data collection </a:t>
            </a:r>
            <a:r>
              <a:rPr lang="en-GB" sz="2600" dirty="0">
                <a:solidFill>
                  <a:srgbClr val="000154"/>
                </a:solidFill>
                <a:latin typeface="+mn-lt"/>
                <a:sym typeface="Wingdings" pitchFamily="2" charset="2"/>
              </a:rPr>
              <a:t> Sharing specific information</a:t>
            </a:r>
            <a:endParaRPr lang="en-GB" sz="2600" dirty="0">
              <a:solidFill>
                <a:srgbClr val="000154"/>
              </a:solidFill>
              <a:latin typeface="+mn-lt"/>
            </a:endParaRPr>
          </a:p>
          <a:p>
            <a:r>
              <a:rPr lang="en-GB" sz="2600" dirty="0">
                <a:solidFill>
                  <a:srgbClr val="000154"/>
                </a:solidFill>
                <a:latin typeface="+mn-lt"/>
              </a:rPr>
              <a:t>Set up of online meeting </a:t>
            </a:r>
            <a:r>
              <a:rPr lang="en-GB" sz="2600" dirty="0">
                <a:solidFill>
                  <a:srgbClr val="000154"/>
                </a:solidFill>
                <a:latin typeface="+mn-lt"/>
                <a:sym typeface="Wingdings" pitchFamily="2" charset="2"/>
              </a:rPr>
              <a:t></a:t>
            </a:r>
            <a:r>
              <a:rPr lang="en-GB" sz="2600" dirty="0">
                <a:solidFill>
                  <a:srgbClr val="000154"/>
                </a:solidFill>
                <a:latin typeface="+mn-lt"/>
              </a:rPr>
              <a:t> Establishing new connections</a:t>
            </a:r>
          </a:p>
          <a:p>
            <a:r>
              <a:rPr lang="en-GB" sz="2600" dirty="0">
                <a:solidFill>
                  <a:srgbClr val="000154"/>
                </a:solidFill>
                <a:latin typeface="+mn-lt"/>
              </a:rPr>
              <a:t>Mapping of results &amp; stakeholders </a:t>
            </a:r>
            <a:r>
              <a:rPr lang="en-GB" sz="2600" dirty="0">
                <a:solidFill>
                  <a:srgbClr val="000154"/>
                </a:solidFill>
                <a:latin typeface="+mn-lt"/>
                <a:sym typeface="Wingdings" pitchFamily="2" charset="2"/>
              </a:rPr>
              <a:t></a:t>
            </a:r>
            <a:r>
              <a:rPr lang="en-GB" sz="2600" dirty="0">
                <a:solidFill>
                  <a:srgbClr val="000154"/>
                </a:solidFill>
                <a:latin typeface="+mn-lt"/>
              </a:rPr>
              <a:t> Commonalities &amp; Recommendations</a:t>
            </a:r>
          </a:p>
          <a:p>
            <a:r>
              <a:rPr lang="en-GB" sz="2600" dirty="0">
                <a:solidFill>
                  <a:srgbClr val="000154"/>
                </a:solidFill>
                <a:latin typeface="+mn-lt"/>
              </a:rPr>
              <a:t>Final report </a:t>
            </a:r>
            <a:r>
              <a:rPr lang="en-GB" sz="2600" dirty="0">
                <a:solidFill>
                  <a:srgbClr val="000154"/>
                </a:solidFill>
                <a:latin typeface="+mn-lt"/>
                <a:sym typeface="Wingdings" pitchFamily="2" charset="2"/>
              </a:rPr>
              <a:t> </a:t>
            </a:r>
            <a:r>
              <a:rPr lang="en-GB" sz="2600" dirty="0">
                <a:solidFill>
                  <a:srgbClr val="000154"/>
                </a:solidFill>
                <a:latin typeface="+mn-lt"/>
              </a:rPr>
              <a:t>Results portfolio report</a:t>
            </a:r>
            <a:endParaRPr lang="en-GB" dirty="0">
              <a:solidFill>
                <a:srgbClr val="000154"/>
              </a:solidFill>
              <a:latin typeface="+mn-lt"/>
            </a:endParaRPr>
          </a:p>
          <a:p>
            <a:pPr marL="0" indent="0">
              <a:buNone/>
            </a:pPr>
            <a:endParaRPr lang="en-GB" dirty="0">
              <a:solidFill>
                <a:srgbClr val="000154"/>
              </a:solidFill>
            </a:endParaRPr>
          </a:p>
          <a:p>
            <a:r>
              <a:rPr lang="en-GB" sz="2600" dirty="0">
                <a:solidFill>
                  <a:srgbClr val="000154"/>
                </a:solidFill>
                <a:latin typeface="+mn-lt"/>
              </a:rPr>
              <a:t>Definition of joint communications plan </a:t>
            </a:r>
            <a:r>
              <a:rPr lang="en-GB" sz="2600" dirty="0">
                <a:solidFill>
                  <a:srgbClr val="000154"/>
                </a:solidFill>
                <a:latin typeface="+mn-lt"/>
                <a:sym typeface="Wingdings" pitchFamily="2" charset="2"/>
              </a:rPr>
              <a:t></a:t>
            </a:r>
            <a:r>
              <a:rPr lang="en-GB" sz="2600" dirty="0">
                <a:solidFill>
                  <a:srgbClr val="000154"/>
                </a:solidFill>
                <a:latin typeface="+mn-lt"/>
              </a:rPr>
              <a:t> Action plan</a:t>
            </a:r>
          </a:p>
          <a:p>
            <a:r>
              <a:rPr lang="en-GB" sz="2600" dirty="0">
                <a:solidFill>
                  <a:srgbClr val="000154"/>
                </a:solidFill>
                <a:latin typeface="+mn-lt"/>
              </a:rPr>
              <a:t>Design &amp; delivery of joint fact sheet &amp; video pill </a:t>
            </a:r>
            <a:r>
              <a:rPr lang="en-GB" sz="2600" dirty="0">
                <a:solidFill>
                  <a:srgbClr val="000154"/>
                </a:solidFill>
                <a:latin typeface="+mn-lt"/>
                <a:sym typeface="Wingdings" pitchFamily="2" charset="2"/>
              </a:rPr>
              <a:t> Joint identity &amp; m</a:t>
            </a:r>
            <a:r>
              <a:rPr lang="en-GB" sz="2600" dirty="0">
                <a:solidFill>
                  <a:srgbClr val="000154"/>
                </a:solidFill>
                <a:latin typeface="+mn-lt"/>
              </a:rPr>
              <a:t>aterial to use immediately</a:t>
            </a:r>
          </a:p>
          <a:p>
            <a:r>
              <a:rPr lang="en-GB" sz="2600" dirty="0">
                <a:solidFill>
                  <a:srgbClr val="000154"/>
                </a:solidFill>
                <a:latin typeface="+mn-lt"/>
              </a:rPr>
              <a:t>Online training </a:t>
            </a:r>
            <a:r>
              <a:rPr lang="en-GB" sz="2600" dirty="0">
                <a:solidFill>
                  <a:srgbClr val="000154"/>
                </a:solidFill>
                <a:latin typeface="+mn-lt"/>
                <a:sym typeface="Wingdings" pitchFamily="2" charset="2"/>
              </a:rPr>
              <a:t> Improving skill set</a:t>
            </a:r>
            <a:endParaRPr lang="en-GB" sz="2600" dirty="0">
              <a:solidFill>
                <a:srgbClr val="000154"/>
              </a:solidFill>
              <a:latin typeface="+mn-lt"/>
            </a:endParaRPr>
          </a:p>
          <a:p>
            <a:r>
              <a:rPr lang="en-GB" sz="2600" dirty="0">
                <a:solidFill>
                  <a:srgbClr val="000154"/>
                </a:solidFill>
                <a:latin typeface="+mn-lt"/>
              </a:rPr>
              <a:t>Support to deliver up to 2 joint dissemination activities </a:t>
            </a:r>
            <a:r>
              <a:rPr lang="en-GB" sz="2600" dirty="0">
                <a:solidFill>
                  <a:srgbClr val="000154"/>
                </a:solidFill>
                <a:latin typeface="+mn-lt"/>
                <a:sym typeface="Wingdings" pitchFamily="2" charset="2"/>
              </a:rPr>
              <a:t></a:t>
            </a:r>
            <a:endParaRPr lang="en-GB" sz="2600" dirty="0">
              <a:solidFill>
                <a:srgbClr val="000154"/>
              </a:solidFill>
              <a:latin typeface="+mn-lt"/>
            </a:endParaRPr>
          </a:p>
          <a:p>
            <a:pPr lvl="1"/>
            <a:r>
              <a:rPr lang="en-GB" sz="2600" dirty="0">
                <a:solidFill>
                  <a:srgbClr val="000154"/>
                </a:solidFill>
                <a:latin typeface="+mn-lt"/>
              </a:rPr>
              <a:t>Results portfolio </a:t>
            </a:r>
          </a:p>
          <a:p>
            <a:pPr lvl="1"/>
            <a:r>
              <a:rPr lang="en-GB" sz="2600" dirty="0">
                <a:solidFill>
                  <a:srgbClr val="000154"/>
                </a:solidFill>
                <a:latin typeface="+mn-lt"/>
              </a:rPr>
              <a:t>Online workshop/webinar</a:t>
            </a:r>
          </a:p>
          <a:p>
            <a:pPr lvl="1"/>
            <a:r>
              <a:rPr lang="en-GB" sz="2600" dirty="0">
                <a:solidFill>
                  <a:srgbClr val="000154"/>
                </a:solidFill>
                <a:latin typeface="+mn-lt"/>
              </a:rPr>
              <a:t>Social media campaign</a:t>
            </a:r>
          </a:p>
          <a:p>
            <a:pPr lvl="1"/>
            <a:r>
              <a:rPr lang="en-GB" sz="2600" dirty="0">
                <a:solidFill>
                  <a:srgbClr val="000154"/>
                </a:solidFill>
                <a:latin typeface="+mn-lt"/>
              </a:rPr>
              <a:t>Policy brief</a:t>
            </a:r>
          </a:p>
          <a:p>
            <a:pPr lvl="1"/>
            <a:r>
              <a:rPr lang="en-GB" sz="2600" dirty="0">
                <a:solidFill>
                  <a:srgbClr val="000154"/>
                </a:solidFill>
                <a:latin typeface="+mn-lt"/>
              </a:rPr>
              <a:t>Strategic support </a:t>
            </a:r>
          </a:p>
          <a:p>
            <a:endParaRPr lang="en-GB" dirty="0"/>
          </a:p>
          <a:p>
            <a:endParaRPr lang="en-GB" dirty="0"/>
          </a:p>
          <a:p>
            <a:endParaRPr lang="en-GB" dirty="0"/>
          </a:p>
        </p:txBody>
      </p:sp>
      <p:sp>
        <p:nvSpPr>
          <p:cNvPr id="5" name="Rounded Rectangle 4">
            <a:extLst>
              <a:ext uri="{FF2B5EF4-FFF2-40B4-BE49-F238E27FC236}">
                <a16:creationId xmlns:a16="http://schemas.microsoft.com/office/drawing/2014/main" id="{D586EF7E-D355-FCFF-E631-4256943D6051}"/>
              </a:ext>
            </a:extLst>
          </p:cNvPr>
          <p:cNvSpPr/>
          <p:nvPr/>
        </p:nvSpPr>
        <p:spPr>
          <a:xfrm>
            <a:off x="101179" y="1700802"/>
            <a:ext cx="2959534" cy="2156619"/>
          </a:xfrm>
          <a:prstGeom prst="roundRect">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GB" sz="2400" dirty="0">
                <a:solidFill>
                  <a:srgbClr val="002060"/>
                </a:solidFill>
                <a:latin typeface="Calibri" panose="020F0502020204030204" pitchFamily="34" charset="0"/>
                <a:ea typeface="Verdana" panose="020B0604030504040204" pitchFamily="34" charset="0"/>
                <a:cs typeface="Calibri" panose="020F0502020204030204" pitchFamily="34" charset="0"/>
                <a:sym typeface="Helvetica Light"/>
              </a:rPr>
              <a:t>Module A </a:t>
            </a:r>
          </a:p>
          <a:p>
            <a:pPr rtl="0" latinLnBrk="1" hangingPunct="0"/>
            <a:r>
              <a:rPr lang="en-GB" sz="2400" b="1" dirty="0">
                <a:solidFill>
                  <a:srgbClr val="002060"/>
                </a:solidFill>
                <a:latin typeface="Calibri" panose="020F0502020204030204" pitchFamily="34" charset="0"/>
                <a:ea typeface="Verdana" panose="020B0604030504040204" pitchFamily="34" charset="0"/>
                <a:cs typeface="Calibri" panose="020F0502020204030204" pitchFamily="34" charset="0"/>
                <a:sym typeface="Helvetica Light"/>
              </a:rPr>
              <a:t>Results </a:t>
            </a:r>
          </a:p>
          <a:p>
            <a:pPr rtl="0" latinLnBrk="1" hangingPunct="0"/>
            <a:r>
              <a:rPr lang="en-GB" sz="2400" b="1" dirty="0">
                <a:solidFill>
                  <a:srgbClr val="002060"/>
                </a:solidFill>
                <a:latin typeface="Calibri" panose="020F0502020204030204" pitchFamily="34" charset="0"/>
                <a:ea typeface="Verdana" panose="020B0604030504040204" pitchFamily="34" charset="0"/>
                <a:cs typeface="Calibri" panose="020F0502020204030204" pitchFamily="34" charset="0"/>
                <a:sym typeface="Helvetica Light"/>
              </a:rPr>
              <a:t>Portfolio</a:t>
            </a:r>
          </a:p>
          <a:p>
            <a:pPr rtl="0" latinLnBrk="1" hangingPunct="0"/>
            <a:endParaRPr lang="en-GB" sz="2400" dirty="0">
              <a:solidFill>
                <a:srgbClr val="002060"/>
              </a:solidFill>
              <a:latin typeface="Calibri" panose="020F0502020204030204" pitchFamily="34" charset="0"/>
              <a:ea typeface="Verdana" panose="020B0604030504040204" pitchFamily="34" charset="0"/>
              <a:cs typeface="Calibri" panose="020F0502020204030204" pitchFamily="34" charset="0"/>
              <a:sym typeface="Helvetica Light"/>
            </a:endParaRPr>
          </a:p>
          <a:p>
            <a:pPr rtl="0" latinLnBrk="1" hangingPunct="0"/>
            <a:r>
              <a:rPr lang="en-GB" sz="2400" dirty="0">
                <a:solidFill>
                  <a:srgbClr val="002060"/>
                </a:solidFill>
                <a:latin typeface="Calibri" panose="020F0502020204030204" pitchFamily="34" charset="0"/>
                <a:ea typeface="Verdana" panose="020B0604030504040204" pitchFamily="34" charset="0"/>
                <a:cs typeface="Calibri" panose="020F0502020204030204" pitchFamily="34" charset="0"/>
                <a:sym typeface="Helvetica Light"/>
              </a:rPr>
              <a:t>Duration: 35 days</a:t>
            </a:r>
            <a:endParaRPr lang="en-GB" sz="1800" dirty="0">
              <a:solidFill>
                <a:srgbClr val="002060"/>
              </a:solidFill>
              <a:latin typeface="Calibri" panose="020F0502020204030204" pitchFamily="34" charset="0"/>
              <a:ea typeface="Verdana" panose="020B0604030504040204" pitchFamily="34" charset="0"/>
              <a:cs typeface="Calibri" panose="020F0502020204030204" pitchFamily="34" charset="0"/>
              <a:sym typeface="Helvetica Light"/>
            </a:endParaRPr>
          </a:p>
        </p:txBody>
      </p:sp>
      <p:sp>
        <p:nvSpPr>
          <p:cNvPr id="6" name="Rounded Rectangle 5">
            <a:extLst>
              <a:ext uri="{FF2B5EF4-FFF2-40B4-BE49-F238E27FC236}">
                <a16:creationId xmlns:a16="http://schemas.microsoft.com/office/drawing/2014/main" id="{C467ADEA-80F4-DEB4-CA3B-717296EB19F9}"/>
              </a:ext>
            </a:extLst>
          </p:cNvPr>
          <p:cNvSpPr/>
          <p:nvPr/>
        </p:nvSpPr>
        <p:spPr>
          <a:xfrm>
            <a:off x="173187" y="4749670"/>
            <a:ext cx="2959535" cy="2156619"/>
          </a:xfrm>
          <a:prstGeom prst="roundRect">
            <a:avLst/>
          </a:prstGeom>
          <a:solidFill>
            <a:schemeClr val="accent1">
              <a:lumMod val="20000"/>
              <a:lumOff val="8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GB" sz="2400" dirty="0">
                <a:solidFill>
                  <a:srgbClr val="002060"/>
                </a:solidFill>
                <a:latin typeface="Calibri" panose="020F0502020204030204" pitchFamily="34" charset="0"/>
                <a:ea typeface="Verdana" panose="020B0604030504040204" pitchFamily="34" charset="0"/>
                <a:cs typeface="Calibri" panose="020F0502020204030204" pitchFamily="34" charset="0"/>
                <a:sym typeface="Helvetica Light"/>
              </a:rPr>
              <a:t>Module B </a:t>
            </a:r>
          </a:p>
          <a:p>
            <a:pPr rtl="0" latinLnBrk="1" hangingPunct="0"/>
            <a:r>
              <a:rPr lang="en-GB" sz="2400" b="1" dirty="0">
                <a:solidFill>
                  <a:srgbClr val="002060"/>
                </a:solidFill>
                <a:latin typeface="Calibri" panose="020F0502020204030204" pitchFamily="34" charset="0"/>
                <a:ea typeface="Verdana" panose="020B0604030504040204" pitchFamily="34" charset="0"/>
                <a:cs typeface="Calibri" panose="020F0502020204030204" pitchFamily="34" charset="0"/>
                <a:sym typeface="Helvetica Light"/>
              </a:rPr>
              <a:t>Dissemination Plan &amp; Delivery</a:t>
            </a:r>
          </a:p>
          <a:p>
            <a:pPr rtl="0" latinLnBrk="1" hangingPunct="0"/>
            <a:endParaRPr lang="en-GB" sz="2400" dirty="0">
              <a:solidFill>
                <a:srgbClr val="002060"/>
              </a:solidFill>
              <a:latin typeface="Calibri" panose="020F0502020204030204" pitchFamily="34" charset="0"/>
              <a:ea typeface="Verdana" panose="020B0604030504040204" pitchFamily="34" charset="0"/>
              <a:cs typeface="Calibri" panose="020F0502020204030204" pitchFamily="34" charset="0"/>
              <a:sym typeface="Helvetica Light"/>
            </a:endParaRPr>
          </a:p>
          <a:p>
            <a:pPr rtl="0" latinLnBrk="1" hangingPunct="0"/>
            <a:r>
              <a:rPr lang="en-GB" sz="2400" dirty="0">
                <a:solidFill>
                  <a:srgbClr val="002060"/>
                </a:solidFill>
                <a:latin typeface="Calibri" panose="020F0502020204030204" pitchFamily="34" charset="0"/>
                <a:ea typeface="Verdana" panose="020B0604030504040204" pitchFamily="34" charset="0"/>
                <a:cs typeface="Calibri" panose="020F0502020204030204" pitchFamily="34" charset="0"/>
                <a:sym typeface="Helvetica Light"/>
              </a:rPr>
              <a:t>Duration: 120 days</a:t>
            </a:r>
          </a:p>
        </p:txBody>
      </p:sp>
      <p:pic>
        <p:nvPicPr>
          <p:cNvPr id="7" name="Picture 6" descr="European Commission website image on EU Green Week 2021">
            <a:extLst>
              <a:ext uri="{FF2B5EF4-FFF2-40B4-BE49-F238E27FC236}">
                <a16:creationId xmlns:a16="http://schemas.microsoft.com/office/drawing/2014/main" id="{26D11668-0AC4-BD33-1E03-39F4A0441E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21285" y="5380856"/>
            <a:ext cx="5548313" cy="3180579"/>
          </a:xfrm>
          <a:prstGeom prst="rect">
            <a:avLst/>
          </a:prstGeom>
        </p:spPr>
      </p:pic>
      <p:pic>
        <p:nvPicPr>
          <p:cNvPr id="9" name="Picture 8" descr="Video screenshot with project logos">
            <a:extLst>
              <a:ext uri="{FF2B5EF4-FFF2-40B4-BE49-F238E27FC236}">
                <a16:creationId xmlns:a16="http://schemas.microsoft.com/office/drawing/2014/main" id="{1001AC7E-778C-F1B8-FA79-495E8EED7A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0864" y="6650914"/>
            <a:ext cx="2890707" cy="1620000"/>
          </a:xfrm>
          <a:prstGeom prst="rect">
            <a:avLst/>
          </a:prstGeom>
        </p:spPr>
      </p:pic>
      <p:sp>
        <p:nvSpPr>
          <p:cNvPr id="10" name="Rectangle 9">
            <a:extLst>
              <a:ext uri="{FF2B5EF4-FFF2-40B4-BE49-F238E27FC236}">
                <a16:creationId xmlns:a16="http://schemas.microsoft.com/office/drawing/2014/main" id="{81A9E2C9-9EAE-F16C-13B9-B5387914CBB9}"/>
              </a:ext>
            </a:extLst>
          </p:cNvPr>
          <p:cNvSpPr/>
          <p:nvPr/>
        </p:nvSpPr>
        <p:spPr>
          <a:xfrm>
            <a:off x="3204729" y="8962092"/>
            <a:ext cx="11442065" cy="523220"/>
          </a:xfrm>
          <a:prstGeom prst="rect">
            <a:avLst/>
          </a:prstGeom>
          <a:solidFill>
            <a:schemeClr val="accent1">
              <a:lumMod val="20000"/>
              <a:lumOff val="80000"/>
            </a:schemeClr>
          </a:solidFill>
        </p:spPr>
        <p:txBody>
          <a:bodyPr wrap="square">
            <a:spAutoFit/>
          </a:bodyPr>
          <a:lstStyle/>
          <a:p>
            <a:r>
              <a:rPr lang="en-US" sz="2800" b="1" dirty="0">
                <a:solidFill>
                  <a:srgbClr val="002060"/>
                </a:solidFill>
                <a:ea typeface="Verdana" panose="020B0604030504040204" pitchFamily="34" charset="0"/>
                <a:cs typeface="Verdana" panose="020B0604030504040204" pitchFamily="34" charset="0"/>
              </a:rPr>
              <a:t>Simple and quick application to start right away</a:t>
            </a:r>
          </a:p>
        </p:txBody>
      </p:sp>
    </p:spTree>
    <p:extLst>
      <p:ext uri="{BB962C8B-B14F-4D97-AF65-F5344CB8AC3E}">
        <p14:creationId xmlns:p14="http://schemas.microsoft.com/office/powerpoint/2010/main" val="25839001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3AB224-92D2-7C4E-436E-C5477CD1BB72}"/>
              </a:ext>
            </a:extLst>
          </p:cNvPr>
          <p:cNvSpPr/>
          <p:nvPr/>
        </p:nvSpPr>
        <p:spPr>
          <a:xfrm>
            <a:off x="0" y="8565979"/>
            <a:ext cx="5698788" cy="1013189"/>
          </a:xfrm>
          <a:prstGeom prst="rect">
            <a:avLst/>
          </a:prstGeom>
          <a:solidFill>
            <a:schemeClr val="bg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2" name="Title 1">
            <a:extLst>
              <a:ext uri="{FF2B5EF4-FFF2-40B4-BE49-F238E27FC236}">
                <a16:creationId xmlns:a16="http://schemas.microsoft.com/office/drawing/2014/main" id="{864B6AAA-EAB9-0541-B994-DBA77233721C}"/>
              </a:ext>
            </a:extLst>
          </p:cNvPr>
          <p:cNvSpPr>
            <a:spLocks noGrp="1"/>
          </p:cNvSpPr>
          <p:nvPr>
            <p:ph type="title"/>
          </p:nvPr>
        </p:nvSpPr>
        <p:spPr>
          <a:xfrm>
            <a:off x="1511814" y="16519"/>
            <a:ext cx="14105268" cy="1593057"/>
          </a:xfrm>
        </p:spPr>
        <p:txBody>
          <a:bodyPr>
            <a:normAutofit/>
          </a:bodyPr>
          <a:lstStyle/>
          <a:p>
            <a:r>
              <a:rPr lang="en-GB" dirty="0">
                <a:solidFill>
                  <a:srgbClr val="FF5E00"/>
                </a:solidFill>
                <a:latin typeface="Calibri" panose="020F0502020204030204" pitchFamily="34" charset="0"/>
                <a:cs typeface="Calibri" panose="020F0502020204030204" pitchFamily="34" charset="0"/>
              </a:rPr>
              <a:t>HRB offers support to…..</a:t>
            </a:r>
          </a:p>
        </p:txBody>
      </p:sp>
      <p:sp>
        <p:nvSpPr>
          <p:cNvPr id="3" name="Slide Number Placeholder 2">
            <a:extLst>
              <a:ext uri="{FF2B5EF4-FFF2-40B4-BE49-F238E27FC236}">
                <a16:creationId xmlns:a16="http://schemas.microsoft.com/office/drawing/2014/main" id="{90BFC210-FC24-E04A-9268-8FD517E9A253}"/>
              </a:ext>
            </a:extLst>
          </p:cNvPr>
          <p:cNvSpPr>
            <a:spLocks noGrp="1"/>
          </p:cNvSpPr>
          <p:nvPr>
            <p:ph type="sldNum" sz="quarter" idx="2"/>
          </p:nvPr>
        </p:nvSpPr>
        <p:spPr/>
        <p:txBody>
          <a:bodyPr/>
          <a:lstStyle/>
          <a:p>
            <a:fld id="{86CB4B4D-7CA3-9044-876B-883B54F8677D}" type="slidenum">
              <a:rPr lang="it-IT" smtClean="0"/>
              <a:pPr/>
              <a:t>9</a:t>
            </a:fld>
            <a:endParaRPr lang="it-IT" dirty="0"/>
          </a:p>
        </p:txBody>
      </p:sp>
      <p:sp>
        <p:nvSpPr>
          <p:cNvPr id="4" name="Content Placeholder 3">
            <a:extLst>
              <a:ext uri="{FF2B5EF4-FFF2-40B4-BE49-F238E27FC236}">
                <a16:creationId xmlns:a16="http://schemas.microsoft.com/office/drawing/2014/main" id="{1FFB935D-BCC8-F345-A3A2-EEDEA1AE970F}"/>
              </a:ext>
            </a:extLst>
          </p:cNvPr>
          <p:cNvSpPr>
            <a:spLocks noGrp="1"/>
          </p:cNvSpPr>
          <p:nvPr>
            <p:ph sz="quarter" idx="10"/>
          </p:nvPr>
        </p:nvSpPr>
        <p:spPr>
          <a:xfrm>
            <a:off x="1516525" y="1609576"/>
            <a:ext cx="14632992" cy="7011640"/>
          </a:xfrm>
          <a:ln w="12700">
            <a:miter lim="400000"/>
          </a:ln>
        </p:spPr>
        <p:txBody>
          <a:bodyPr lIns="0" tIns="0" rIns="0" bIns="0">
            <a:normAutofit/>
          </a:bodyPr>
          <a:lstStyle/>
          <a:p>
            <a:pPr>
              <a:buClr>
                <a:srgbClr val="000154"/>
              </a:buClr>
              <a:buFont typeface="Wingdings" pitchFamily="2" charset="2"/>
              <a:buChar char="Ø"/>
            </a:pPr>
            <a:r>
              <a:rPr lang="en-GB" sz="2800" dirty="0">
                <a:solidFill>
                  <a:srgbClr val="000154"/>
                </a:solidFill>
                <a:latin typeface="+mn-lt"/>
              </a:rPr>
              <a:t>Address difficult to achieve dissemination objectives/KPIs. </a:t>
            </a:r>
          </a:p>
          <a:p>
            <a:pPr>
              <a:buClr>
                <a:srgbClr val="000154"/>
              </a:buClr>
              <a:buFont typeface="Wingdings" pitchFamily="2" charset="2"/>
              <a:buChar char="Ø"/>
            </a:pPr>
            <a:r>
              <a:rPr lang="en-US" sz="2800" dirty="0">
                <a:solidFill>
                  <a:srgbClr val="000154"/>
                </a:solidFill>
                <a:latin typeface="+mn-lt"/>
              </a:rPr>
              <a:t>Become the mover and shaker creating a new cluster and aligning on activities.</a:t>
            </a:r>
          </a:p>
          <a:p>
            <a:pPr>
              <a:buClr>
                <a:srgbClr val="000154"/>
              </a:buClr>
              <a:buFont typeface="Wingdings" pitchFamily="2" charset="2"/>
              <a:buChar char="Ø"/>
            </a:pPr>
            <a:r>
              <a:rPr lang="en-GB" sz="2800" dirty="0">
                <a:solidFill>
                  <a:srgbClr val="000154"/>
                </a:solidFill>
                <a:latin typeface="+mn-lt"/>
              </a:rPr>
              <a:t>Cluster with other researchers or projects on topics or activities in common.</a:t>
            </a:r>
          </a:p>
          <a:p>
            <a:pPr>
              <a:buClr>
                <a:srgbClr val="000154"/>
              </a:buClr>
              <a:buFont typeface="Wingdings" pitchFamily="2" charset="2"/>
              <a:buChar char="Ø"/>
            </a:pPr>
            <a:r>
              <a:rPr lang="en-GB" sz="2800" dirty="0">
                <a:solidFill>
                  <a:srgbClr val="000154"/>
                </a:solidFill>
                <a:latin typeface="+mn-lt"/>
              </a:rPr>
              <a:t>Share knowledge, expand networks and increase opportunities for collaboration and responding to future calls.</a:t>
            </a:r>
          </a:p>
          <a:p>
            <a:pPr>
              <a:buClr>
                <a:srgbClr val="000154"/>
              </a:buClr>
              <a:buFont typeface="Wingdings" pitchFamily="2" charset="2"/>
              <a:buChar char="Ø"/>
            </a:pPr>
            <a:r>
              <a:rPr lang="en-GB" sz="2800" dirty="0">
                <a:solidFill>
                  <a:srgbClr val="000154"/>
                </a:solidFill>
                <a:latin typeface="+mn-lt"/>
              </a:rPr>
              <a:t>Jointly address more challenging Stakeholders through EC-approved activities e.g. Policy brief.</a:t>
            </a:r>
          </a:p>
          <a:p>
            <a:pPr>
              <a:buClr>
                <a:srgbClr val="000154"/>
              </a:buClr>
              <a:buFont typeface="Wingdings" pitchFamily="2" charset="2"/>
              <a:buChar char="Ø"/>
            </a:pPr>
            <a:r>
              <a:rPr lang="en-GB" sz="2800" dirty="0">
                <a:solidFill>
                  <a:srgbClr val="000154"/>
                </a:solidFill>
                <a:latin typeface="+mn-lt"/>
              </a:rPr>
              <a:t>Leverage each projects/researchers’ networks, communication channels and expertise.</a:t>
            </a:r>
          </a:p>
          <a:p>
            <a:pPr>
              <a:buClr>
                <a:srgbClr val="000154"/>
              </a:buClr>
              <a:buFont typeface="Wingdings" pitchFamily="2" charset="2"/>
              <a:buChar char="Ø"/>
            </a:pPr>
            <a:r>
              <a:rPr lang="en-GB" sz="2800" dirty="0">
                <a:solidFill>
                  <a:srgbClr val="000154"/>
                </a:solidFill>
                <a:latin typeface="+mn-lt"/>
              </a:rPr>
              <a:t>Co-organise of online/offline events or workshops to leverage cross-pollination and effectively showcase PG’s outcomes and results.</a:t>
            </a:r>
          </a:p>
          <a:p>
            <a:pPr>
              <a:buClr>
                <a:srgbClr val="000154"/>
              </a:buClr>
              <a:buFont typeface="Wingdings" pitchFamily="2" charset="2"/>
              <a:buChar char="Ø"/>
            </a:pPr>
            <a:r>
              <a:rPr lang="en-GB" sz="2800" dirty="0">
                <a:solidFill>
                  <a:srgbClr val="000154"/>
                </a:solidFill>
                <a:latin typeface="+mn-lt"/>
              </a:rPr>
              <a:t>Get professional help in the creation of tangible and well-created dissemination items e.g. fact sheet &amp; video pill.</a:t>
            </a:r>
          </a:p>
          <a:p>
            <a:pPr marL="0" indent="0">
              <a:buClr>
                <a:srgbClr val="EE7F00"/>
              </a:buClr>
              <a:buNone/>
            </a:pPr>
            <a:endParaRPr lang="en-GB" sz="2000" dirty="0">
              <a:solidFill>
                <a:srgbClr val="000154"/>
              </a:solidFill>
            </a:endParaRPr>
          </a:p>
        </p:txBody>
      </p:sp>
      <p:sp>
        <p:nvSpPr>
          <p:cNvPr id="5" name="Rectangle 4">
            <a:extLst>
              <a:ext uri="{FF2B5EF4-FFF2-40B4-BE49-F238E27FC236}">
                <a16:creationId xmlns:a16="http://schemas.microsoft.com/office/drawing/2014/main" id="{D6E4DC93-C5AB-6BE8-E7CB-E38F55DDFC34}"/>
              </a:ext>
            </a:extLst>
          </p:cNvPr>
          <p:cNvSpPr/>
          <p:nvPr/>
        </p:nvSpPr>
        <p:spPr>
          <a:xfrm>
            <a:off x="1511814" y="8603213"/>
            <a:ext cx="15599558" cy="954107"/>
          </a:xfrm>
          <a:prstGeom prst="rect">
            <a:avLst/>
          </a:prstGeom>
          <a:solidFill>
            <a:schemeClr val="accent1">
              <a:lumMod val="20000"/>
              <a:lumOff val="80000"/>
            </a:schemeClr>
          </a:solidFill>
        </p:spPr>
        <p:txBody>
          <a:bodyPr wrap="square">
            <a:spAutoFit/>
          </a:bodyPr>
          <a:lstStyle/>
          <a:p>
            <a:r>
              <a:rPr lang="en-US" sz="2800" b="1" dirty="0">
                <a:solidFill>
                  <a:srgbClr val="002060"/>
                </a:solidFill>
                <a:ea typeface="Verdana" panose="020B0604030504040204" pitchFamily="34" charset="0"/>
                <a:cs typeface="Verdana" panose="020B0604030504040204" pitchFamily="34" charset="0"/>
              </a:rPr>
              <a:t>Quick and easy to apply | Limited effort for researcher/project</a:t>
            </a:r>
          </a:p>
          <a:p>
            <a:r>
              <a:rPr lang="en-US" sz="2800" b="1" dirty="0">
                <a:solidFill>
                  <a:srgbClr val="002060"/>
                </a:solidFill>
                <a:ea typeface="Verdana" panose="020B0604030504040204" pitchFamily="34" charset="0"/>
                <a:cs typeface="Verdana" panose="020B0604030504040204" pitchFamily="34" charset="0"/>
              </a:rPr>
              <a:t>Great opportunity to increase impact through dissemination</a:t>
            </a:r>
          </a:p>
        </p:txBody>
      </p:sp>
    </p:spTree>
    <p:extLst>
      <p:ext uri="{BB962C8B-B14F-4D97-AF65-F5344CB8AC3E}">
        <p14:creationId xmlns:p14="http://schemas.microsoft.com/office/powerpoint/2010/main" val="242707884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A48CF6FC-1F24-4EFC-A0CA-BC9DC334C68D}" vid="{5D9524AB-1319-43D9-AC82-905CDB68D4F8}"/>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48CE3C84390446BCA15E64CB82C9DD" ma:contentTypeVersion="569" ma:contentTypeDescription="Create a new document." ma:contentTypeScope="" ma:versionID="1f0b649a481667e7e28e2ea01c9ca05c">
  <xsd:schema xmlns:xsd="http://www.w3.org/2001/XMLSchema" xmlns:xs="http://www.w3.org/2001/XMLSchema" xmlns:p="http://schemas.microsoft.com/office/2006/metadata/properties" xmlns:ns2="1b1345fc-e85c-4616-ba4c-847f2527d986" xmlns:ns3="85c02c45-5798-4af9-a839-28cb9cc0a8bf" targetNamespace="http://schemas.microsoft.com/office/2006/metadata/properties" ma:root="true" ma:fieldsID="b51c633dbb6df06cb375078a04ba16d8" ns2:_="" ns3:_="">
    <xsd:import namespace="1b1345fc-e85c-4616-ba4c-847f2527d986"/>
    <xsd:import namespace="85c02c45-5798-4af9-a839-28cb9cc0a8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3:TaxCatchAll" minOccurs="0"/>
                <xsd:element ref="ns3:_dlc_DocId" minOccurs="0"/>
                <xsd:element ref="ns3:_dlc_DocIdUrl" minOccurs="0"/>
                <xsd:element ref="ns3:_dlc_DocIdPersistI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345fc-e85c-4616-ba4c-847f2527d9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70df39d-be4b-41e6-b6dd-8eed5e863a8f"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02c45-5798-4af9-a839-28cb9cc0a8b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0d1c4a7-6e6c-4f5c-82ee-bbd57a0986cf}" ma:internalName="TaxCatchAll" ma:showField="CatchAllData" ma:web="85c02c45-5798-4af9-a839-28cb9cc0a8bf">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5c02c45-5798-4af9-a839-28cb9cc0a8bf">JZENU2HJ3JAC-787007954-290</_dlc_DocId>
    <_dlc_DocIdUrl xmlns="85c02c45-5798-4af9-a839-28cb9cc0a8bf">
      <Url>https://metagroupsrl.sharepoint.com/filesystem/_layouts/15/DocIdRedir.aspx?ID=JZENU2HJ3JAC-787007954-290</Url>
      <Description>JZENU2HJ3JAC-787007954-290</Description>
    </_dlc_DocIdUrl>
    <TaxCatchAll xmlns="85c02c45-5798-4af9-a839-28cb9cc0a8bf" xsi:nil="true"/>
    <lcf76f155ced4ddcb4097134ff3c332f xmlns="1b1345fc-e85c-4616-ba4c-847f2527d98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284F4EB1-DE08-455B-A7DC-38B9C2B47EAE}"/>
</file>

<file path=customXml/itemProps2.xml><?xml version="1.0" encoding="utf-8"?>
<ds:datastoreItem xmlns:ds="http://schemas.openxmlformats.org/officeDocument/2006/customXml" ds:itemID="{EABBE2FB-7BEA-448B-81D3-A1CEC319BEC9}">
  <ds:schemaRefs>
    <ds:schemaRef ds:uri="http://purl.org/dc/dcmitype/"/>
    <ds:schemaRef ds:uri="7cd8509a-14b1-4b45-8d8e-4836cce0b955"/>
    <ds:schemaRef ds:uri="http://schemas.microsoft.com/office/2006/documentManagement/types"/>
    <ds:schemaRef ds:uri="http://purl.org/dc/elements/1.1/"/>
    <ds:schemaRef ds:uri="http://purl.org/dc/terms/"/>
    <ds:schemaRef ds:uri="85c02c45-5798-4af9-a839-28cb9cc0a8bf"/>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C621A87-5B6D-435F-92EB-CD292C9133AA}">
  <ds:schemaRefs>
    <ds:schemaRef ds:uri="http://schemas.microsoft.com/sharepoint/v3/contenttype/forms"/>
  </ds:schemaRefs>
</ds:datastoreItem>
</file>

<file path=customXml/itemProps4.xml><?xml version="1.0" encoding="utf-8"?>
<ds:datastoreItem xmlns:ds="http://schemas.openxmlformats.org/officeDocument/2006/customXml" ds:itemID="{C6483E12-DFE6-4058-8D11-B38DCC8C3DC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14347</TotalTime>
  <Words>2212</Words>
  <Application>Microsoft Office PowerPoint</Application>
  <PresentationFormat>Custom</PresentationFormat>
  <Paragraphs>223</Paragraphs>
  <Slides>16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Helvetica Light</vt:lpstr>
      <vt:lpstr>Helvetica Neue</vt:lpstr>
      <vt:lpstr>Raleway</vt:lpstr>
      <vt:lpstr>Segoe UI</vt:lpstr>
      <vt:lpstr>Times New Roman</vt:lpstr>
      <vt:lpstr>Verdana</vt:lpstr>
      <vt:lpstr>VerdanaNormale</vt:lpstr>
      <vt:lpstr>Wingdings</vt:lpstr>
      <vt:lpstr>White</vt:lpstr>
      <vt:lpstr>Horizon Results Booster Dissemination Modules </vt:lpstr>
      <vt:lpstr>PowerPoint Presentation</vt:lpstr>
      <vt:lpstr>HRB Dissemination Modules</vt:lpstr>
      <vt:lpstr>Three examples of how we have helped projects</vt:lpstr>
      <vt:lpstr>Cementing an existing network</vt:lpstr>
      <vt:lpstr>Targeting potential users of results</vt:lpstr>
      <vt:lpstr>Broadening horizons and networks </vt:lpstr>
      <vt:lpstr>HRB Dissemination Modules</vt:lpstr>
      <vt:lpstr>HRB offers support to…..</vt:lpstr>
      <vt:lpstr>PowerPoint Presentation</vt:lpstr>
      <vt:lpstr>Broadening horizons and networks </vt:lpstr>
      <vt:lpstr>Capacity Building Course</vt:lpstr>
      <vt:lpstr>Joint dissemination outputs Pick and choose up to 2 Dissemination Expert Packages (DEP)</vt:lpstr>
      <vt:lpstr>Overview of the 6 Dissemination Experts Packages – Part 1/3  (expected Start at day 61 but flexibility admitted) - Pick and choose up to 2 DEPs!</vt:lpstr>
      <vt:lpstr>Overview of the 6 Dissemination Experts Packages – Part 2/3  (expected Start at day 61 but flexibility admitted) - Pick and choose up to 2 DEPs!</vt:lpstr>
      <vt:lpstr>Overview of the 6 Dissemination Experts Packages – Part 3/3  (expected Start at day 61 but flexibility admitted) - Pick and choose up to 2 DEPs!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A – Introductory Call</dc:title>
  <dc:creator>Rob Carrillo</dc:creator>
  <cp:lastModifiedBy>Raluca Petrescu</cp:lastModifiedBy>
  <cp:revision>243</cp:revision>
  <cp:lastPrinted>2022-11-03T09:16:20Z</cp:lastPrinted>
  <dcterms:created xsi:type="dcterms:W3CDTF">2020-07-07T08:19:12Z</dcterms:created>
  <dcterms:modified xsi:type="dcterms:W3CDTF">2022-11-15T18:07:05Z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8029cdb1-450a-4d9f-9095-8bb0949f0b7f</vt:lpwstr>
  </property>
  <property fmtid="{D5CDD505-2E9C-101B-9397-08002B2CF9AE}" pid="3" name="ContentTypeId">
    <vt:lpwstr>0x0101000548CE3C84390446BCA15E64CB82C9DD</vt:lpwstr>
  </property>
  <property fmtid="{D5CDD505-2E9C-101B-9397-08002B2CF9AE}" pid="4" name="Order">
    <vt:r8>29000</vt:r8>
  </property>
</Properties>
</file>